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60" r:id="rId1"/>
  </p:sldMasterIdLst>
  <p:sldIdLst>
    <p:sldId id="256" r:id="rId2"/>
    <p:sldId id="257" r:id="rId3"/>
  </p:sldIdLst>
  <p:sldSz cx="10691813" cy="7559675"/>
  <p:notesSz cx="6858000" cy="9144000"/>
  <p:embeddedFontLst>
    <p:embeddedFont>
      <p:font typeface="Calibri Light" panose="020F0302020204030204" pitchFamily="34" charset="0"/>
      <p:regular r:id="rId4"/>
      <p:italic r:id="rId5"/>
    </p:embeddedFon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Mulish" pitchFamily="2" charset="-52"/>
      <p:regular r:id="rId10"/>
      <p:bold r:id="rId11"/>
      <p:italic r:id="rId12"/>
      <p:boldItalic r:id="rId1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51BF"/>
    <a:srgbClr val="2C61B8"/>
    <a:srgbClr val="2E9C57"/>
    <a:srgbClr val="E4EDFE"/>
    <a:srgbClr val="2DBD65"/>
    <a:srgbClr val="E0F4E8"/>
    <a:srgbClr val="EFEBFA"/>
    <a:srgbClr val="F1F4F9"/>
    <a:srgbClr val="F3F7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3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0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viewProps" Target="viewProp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9E86-3F24-45F5-98FA-49CEC6835F15}" type="datetimeFigureOut">
              <a:rPr lang="ru-RU" smtClean="0"/>
              <a:t>12.08.2026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9315-8AA4-48AE-B4D7-A2AF4C83F3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815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9E86-3F24-45F5-98FA-49CEC6835F15}" type="datetimeFigureOut">
              <a:rPr lang="ru-RU" smtClean="0"/>
              <a:t>12.08.2026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9315-8AA4-48AE-B4D7-A2AF4C83F3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119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9E86-3F24-45F5-98FA-49CEC6835F15}" type="datetimeFigureOut">
              <a:rPr lang="ru-RU" smtClean="0"/>
              <a:t>12.08.2026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9315-8AA4-48AE-B4D7-A2AF4C83F3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931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9E86-3F24-45F5-98FA-49CEC6835F15}" type="datetimeFigureOut">
              <a:rPr lang="ru-RU" smtClean="0"/>
              <a:t>12.08.2026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9315-8AA4-48AE-B4D7-A2AF4C83F3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9683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9E86-3F24-45F5-98FA-49CEC6835F15}" type="datetimeFigureOut">
              <a:rPr lang="ru-RU" smtClean="0"/>
              <a:t>12.08.2026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9315-8AA4-48AE-B4D7-A2AF4C83F3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287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9E86-3F24-45F5-98FA-49CEC6835F15}" type="datetimeFigureOut">
              <a:rPr lang="ru-RU" smtClean="0"/>
              <a:t>12.08.2026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9315-8AA4-48AE-B4D7-A2AF4C83F3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706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9E86-3F24-45F5-98FA-49CEC6835F15}" type="datetimeFigureOut">
              <a:rPr lang="ru-RU" smtClean="0"/>
              <a:t>12.08.2026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9315-8AA4-48AE-B4D7-A2AF4C83F3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2648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9E86-3F24-45F5-98FA-49CEC6835F15}" type="datetimeFigureOut">
              <a:rPr lang="ru-RU" smtClean="0"/>
              <a:t>12.08.2026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9315-8AA4-48AE-B4D7-A2AF4C83F3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181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9E86-3F24-45F5-98FA-49CEC6835F15}" type="datetimeFigureOut">
              <a:rPr lang="ru-RU" smtClean="0"/>
              <a:t>12.08.2026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9315-8AA4-48AE-B4D7-A2AF4C83F3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978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9E86-3F24-45F5-98FA-49CEC6835F15}" type="datetimeFigureOut">
              <a:rPr lang="ru-RU" smtClean="0"/>
              <a:t>12.08.2026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9315-8AA4-48AE-B4D7-A2AF4C83F3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1269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9E86-3F24-45F5-98FA-49CEC6835F15}" type="datetimeFigureOut">
              <a:rPr lang="ru-RU" smtClean="0"/>
              <a:t>12.08.2026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39315-8AA4-48AE-B4D7-A2AF4C83F3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062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A9E86-3F24-45F5-98FA-49CEC6835F15}" type="datetimeFigureOut">
              <a:rPr lang="ru-RU" smtClean="0"/>
              <a:t>12.08.2026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39315-8AA4-48AE-B4D7-A2AF4C83F32C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" y="0"/>
            <a:ext cx="10688708" cy="755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534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49381" y="221673"/>
            <a:ext cx="9873216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900" b="1" dirty="0" smtClean="0">
                <a:latin typeface="Mulish" pitchFamily="2" charset="-52"/>
              </a:rPr>
              <a:t>Календарно-тематический план курса «Россия – мои горизонты» 2026/27 уч. г.</a:t>
            </a:r>
            <a:endParaRPr lang="ru-RU" sz="1900" b="1" dirty="0">
              <a:latin typeface="Mulish" pitchFamily="2" charset="-52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9261" y="634680"/>
            <a:ext cx="297007" cy="272575"/>
          </a:xfrm>
          <a:prstGeom prst="roundRect">
            <a:avLst/>
          </a:prstGeom>
          <a:solidFill>
            <a:srgbClr val="2DBD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98355" y="634680"/>
            <a:ext cx="1161401" cy="272575"/>
          </a:xfrm>
          <a:prstGeom prst="roundRect">
            <a:avLst/>
          </a:prstGeom>
          <a:solidFill>
            <a:srgbClr val="2DBD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8000" rIns="36000" bIns="18000" rtlCol="0" anchor="ctr"/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latin typeface="Mulish" pitchFamily="2" charset="-52"/>
              </a:rPr>
              <a:t>Дата</a:t>
            </a:r>
            <a:endParaRPr lang="ru-RU" sz="1200" b="1" dirty="0">
              <a:latin typeface="Mulish" pitchFamily="2" charset="-52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31843" y="634680"/>
            <a:ext cx="2578245" cy="272575"/>
          </a:xfrm>
          <a:prstGeom prst="roundRect">
            <a:avLst/>
          </a:prstGeom>
          <a:solidFill>
            <a:srgbClr val="2DBD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8000" rIns="36000" bIns="18000" rtlCol="0" anchor="ctr"/>
          <a:lstStyle/>
          <a:p>
            <a:pPr algn="ctr">
              <a:lnSpc>
                <a:spcPct val="80000"/>
              </a:lnSpc>
            </a:pPr>
            <a:r>
              <a:rPr lang="ru-RU" sz="1200" b="1" smtClean="0">
                <a:latin typeface="Mulish" pitchFamily="2" charset="-52"/>
              </a:rPr>
              <a:t>Вид занятия</a:t>
            </a:r>
            <a:endParaRPr lang="ru-RU" sz="1200" b="1">
              <a:latin typeface="Mulish" pitchFamily="2" charset="-52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582175" y="634680"/>
            <a:ext cx="5785788" cy="272575"/>
          </a:xfrm>
          <a:prstGeom prst="roundRect">
            <a:avLst/>
          </a:prstGeom>
          <a:solidFill>
            <a:srgbClr val="2DBD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8000" rIns="36000" bIns="18000" rtlCol="0" anchor="ctr"/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latin typeface="Mulish" pitchFamily="2" charset="-52"/>
              </a:rPr>
              <a:t>Тема</a:t>
            </a:r>
            <a:endParaRPr lang="ru-RU" sz="1200" b="1" dirty="0">
              <a:latin typeface="Mulish" pitchFamily="2" charset="-52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 rot="16200000">
            <a:off x="-305497" y="1608691"/>
            <a:ext cx="1645990" cy="376469"/>
          </a:xfrm>
          <a:prstGeom prst="roundRect">
            <a:avLst/>
          </a:prstGeom>
          <a:gradFill>
            <a:gsLst>
              <a:gs pos="50000">
                <a:srgbClr val="F1F4F9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Mulish" pitchFamily="2" charset="-52"/>
              </a:rPr>
              <a:t>сентябрь</a:t>
            </a:r>
            <a:endParaRPr lang="ru-RU" sz="1200" b="1" dirty="0">
              <a:solidFill>
                <a:schemeClr val="tx1"/>
              </a:solidFill>
              <a:latin typeface="Mulish" pitchFamily="2" charset="-52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98355" y="977318"/>
            <a:ext cx="1161401" cy="288000"/>
          </a:xfrm>
          <a:prstGeom prst="roundRect">
            <a:avLst/>
          </a:prstGeom>
          <a:noFill/>
          <a:ln w="19050">
            <a:solidFill>
              <a:srgbClr val="2DBD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b">
            <a:noAutofit/>
          </a:bodyPr>
          <a:lstStyle/>
          <a:p>
            <a:pPr algn="ctr">
              <a:lnSpc>
                <a:spcPct val="80000"/>
              </a:lnSpc>
            </a:pPr>
            <a:r>
              <a:rPr lang="en-US" sz="1200" b="1" dirty="0" smtClean="0">
                <a:solidFill>
                  <a:srgbClr val="2E9C57"/>
                </a:solidFill>
                <a:latin typeface="Mulish" pitchFamily="2" charset="-52"/>
              </a:rPr>
              <a:t>03.09.2026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932165" y="977377"/>
            <a:ext cx="2577600" cy="288000"/>
          </a:xfrm>
          <a:prstGeom prst="roundRect">
            <a:avLst/>
          </a:prstGeom>
          <a:noFill/>
          <a:ln w="19050">
            <a:solidFill>
              <a:srgbClr val="2DBD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Установочное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82175" y="977652"/>
            <a:ext cx="5785788" cy="288000"/>
          </a:xfrm>
          <a:prstGeom prst="roundRect">
            <a:avLst/>
          </a:prstGeom>
          <a:noFill/>
          <a:ln w="19050">
            <a:solidFill>
              <a:srgbClr val="2DBD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1. Установочное занятие «Россия – мои горизонты» (1 час)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98355" y="1335381"/>
            <a:ext cx="1161401" cy="428400"/>
          </a:xfrm>
          <a:prstGeom prst="roundRect">
            <a:avLst/>
          </a:prstGeom>
          <a:solidFill>
            <a:srgbClr val="EFEB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sz="1200" b="1" dirty="0" smtClean="0">
                <a:solidFill>
                  <a:srgbClr val="6E51BF"/>
                </a:solidFill>
                <a:latin typeface="Mulish" pitchFamily="2" charset="-52"/>
              </a:rPr>
              <a:t>10.09.2026</a:t>
            </a:r>
            <a:endParaRPr lang="ru-RU" sz="1200" b="1" dirty="0">
              <a:solidFill>
                <a:srgbClr val="6E51BF"/>
              </a:solidFill>
              <a:latin typeface="Mulish" pitchFamily="2" charset="-52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932165" y="1335499"/>
            <a:ext cx="2577600" cy="428088"/>
          </a:xfrm>
          <a:prstGeom prst="roundRect">
            <a:avLst/>
          </a:prstGeom>
          <a:solidFill>
            <a:srgbClr val="EFEB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Тематическое </a:t>
            </a:r>
            <a:r>
              <a:rPr lang="ru-RU" sz="1200" b="1" dirty="0" err="1" smtClean="0">
                <a:solidFill>
                  <a:srgbClr val="6E51BF"/>
                </a:solidFill>
                <a:latin typeface="Mulish" pitchFamily="2" charset="-52"/>
              </a:rPr>
              <a:t>профориентационное</a:t>
            </a:r>
            <a:endParaRPr lang="ru-RU" sz="1200" b="1" dirty="0">
              <a:solidFill>
                <a:srgbClr val="6E51BF"/>
              </a:solidFill>
              <a:latin typeface="Mulish" pitchFamily="2" charset="-52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582763" y="1336049"/>
            <a:ext cx="5785200" cy="428088"/>
          </a:xfrm>
          <a:prstGeom prst="roundRect">
            <a:avLst/>
          </a:prstGeom>
          <a:solidFill>
            <a:srgbClr val="EFEB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200" b="1" dirty="0">
                <a:solidFill>
                  <a:srgbClr val="6E51BF"/>
                </a:solidFill>
                <a:latin typeface="Mulish" pitchFamily="2" charset="-52"/>
              </a:rPr>
              <a:t>Тема 2. Тематическое </a:t>
            </a:r>
            <a:r>
              <a:rPr lang="ru-RU" sz="1200" b="1" dirty="0" err="1">
                <a:solidFill>
                  <a:srgbClr val="6E51BF"/>
                </a:solidFill>
                <a:latin typeface="Mulish" pitchFamily="2" charset="-52"/>
              </a:rPr>
              <a:t>профориентационное</a:t>
            </a:r>
            <a:r>
              <a:rPr lang="ru-RU" sz="1200" b="1" dirty="0">
                <a:solidFill>
                  <a:srgbClr val="6E51BF"/>
                </a:solidFill>
                <a:latin typeface="Mulish" pitchFamily="2" charset="-52"/>
              </a:rPr>
              <a:t> </a:t>
            </a: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занятие</a:t>
            </a:r>
            <a:b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</a:b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«Открой </a:t>
            </a:r>
            <a:r>
              <a:rPr lang="ru-RU" sz="1200" b="1" dirty="0">
                <a:solidFill>
                  <a:srgbClr val="6E51BF"/>
                </a:solidFill>
                <a:latin typeface="Mulish" pitchFamily="2" charset="-52"/>
              </a:rPr>
              <a:t>своё будущее» (1 час)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98355" y="1833844"/>
            <a:ext cx="1161401" cy="428400"/>
          </a:xfrm>
          <a:prstGeom prst="roundRect">
            <a:avLst/>
          </a:prstGeom>
          <a:solidFill>
            <a:srgbClr val="EFEB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17</a:t>
            </a:r>
            <a:r>
              <a:rPr lang="en-US" sz="1200" b="1" dirty="0" smtClean="0">
                <a:solidFill>
                  <a:srgbClr val="6E51BF"/>
                </a:solidFill>
                <a:latin typeface="Mulish" pitchFamily="2" charset="-52"/>
              </a:rPr>
              <a:t>.09.2026</a:t>
            </a:r>
            <a:endParaRPr lang="ru-RU" sz="1200" b="1" dirty="0">
              <a:solidFill>
                <a:srgbClr val="6E51BF"/>
              </a:solidFill>
              <a:latin typeface="Mulish" pitchFamily="2" charset="-52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932165" y="1833709"/>
            <a:ext cx="2577600" cy="428088"/>
          </a:xfrm>
          <a:prstGeom prst="roundRect">
            <a:avLst/>
          </a:prstGeom>
          <a:solidFill>
            <a:srgbClr val="EFEB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Тематическое </a:t>
            </a:r>
            <a:r>
              <a:rPr lang="ru-RU" sz="1200" b="1" dirty="0" err="1" smtClean="0">
                <a:solidFill>
                  <a:srgbClr val="6E51BF"/>
                </a:solidFill>
                <a:latin typeface="Mulish" pitchFamily="2" charset="-52"/>
              </a:rPr>
              <a:t>профориентационное</a:t>
            </a:r>
            <a:endParaRPr lang="ru-RU" sz="1200" b="1" dirty="0">
              <a:solidFill>
                <a:srgbClr val="6E51BF"/>
              </a:solidFill>
              <a:latin typeface="Mulish" pitchFamily="2" charset="-52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582763" y="1834534"/>
            <a:ext cx="5785200" cy="428088"/>
          </a:xfrm>
          <a:prstGeom prst="roundRect">
            <a:avLst/>
          </a:prstGeom>
          <a:solidFill>
            <a:srgbClr val="EFEB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200" b="1" dirty="0">
                <a:solidFill>
                  <a:srgbClr val="6E51BF"/>
                </a:solidFill>
                <a:latin typeface="Mulish" pitchFamily="2" charset="-52"/>
              </a:rPr>
              <a:t>Тема 3. Тематическое </a:t>
            </a:r>
            <a:r>
              <a:rPr lang="ru-RU" sz="1200" b="1" dirty="0" err="1">
                <a:solidFill>
                  <a:srgbClr val="6E51BF"/>
                </a:solidFill>
                <a:latin typeface="Mulish" pitchFamily="2" charset="-52"/>
              </a:rPr>
              <a:t>профориентационное</a:t>
            </a:r>
            <a:r>
              <a:rPr lang="ru-RU" sz="1200" b="1" dirty="0">
                <a:solidFill>
                  <a:srgbClr val="6E51BF"/>
                </a:solidFill>
                <a:latin typeface="Mulish" pitchFamily="2" charset="-52"/>
              </a:rPr>
              <a:t> </a:t>
            </a: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занятие</a:t>
            </a:r>
            <a:b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</a:b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«Познаю </a:t>
            </a:r>
            <a:r>
              <a:rPr lang="ru-RU" sz="1200" b="1" dirty="0">
                <a:solidFill>
                  <a:srgbClr val="6E51BF"/>
                </a:solidFill>
                <a:latin typeface="Mulish" pitchFamily="2" charset="-52"/>
              </a:rPr>
              <a:t>себя» (1 час)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932165" y="2331919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98355" y="2332307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24</a:t>
            </a:r>
            <a:r>
              <a:rPr lang="en-US" sz="1200" b="1" dirty="0" smtClean="0">
                <a:solidFill>
                  <a:srgbClr val="2E9C57"/>
                </a:solidFill>
                <a:latin typeface="Mulish" pitchFamily="2" charset="-52"/>
              </a:rPr>
              <a:t>.09.2026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582174" y="2333019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4. Россия промышленная: атомные технологии (1 час)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932165" y="2690041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98355" y="2690370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01.10</a:t>
            </a:r>
            <a:r>
              <a:rPr lang="en-US" sz="1200" b="1" dirty="0" smtClean="0">
                <a:solidFill>
                  <a:srgbClr val="2E9C57"/>
                </a:solidFill>
                <a:latin typeface="Mulish" pitchFamily="2" charset="-52"/>
              </a:rPr>
              <a:t>.2026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582174" y="2691416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5. Россия умная: педагогика и образование (1 час)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1932165" y="3048163"/>
            <a:ext cx="2577600" cy="3888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698355" y="3048433"/>
            <a:ext cx="1161401" cy="3888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08.10</a:t>
            </a:r>
            <a:r>
              <a:rPr lang="en-US" sz="1200" b="1" dirty="0" smtClean="0">
                <a:solidFill>
                  <a:srgbClr val="2E9C57"/>
                </a:solidFill>
                <a:latin typeface="Mulish" pitchFamily="2" charset="-52"/>
              </a:rPr>
              <a:t>.2026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4582174" y="3049813"/>
            <a:ext cx="5785200" cy="387226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6. 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Россия аграрная: высокотехнологичное сельское </a:t>
            </a: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хозяйство</a:t>
            </a:r>
            <a:b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</a:b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(1 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час)</a:t>
            </a: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1932165" y="3507085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698355" y="3507296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15.10</a:t>
            </a:r>
            <a:r>
              <a:rPr lang="en-US" sz="1200" b="1" dirty="0" smtClean="0">
                <a:solidFill>
                  <a:srgbClr val="2E9C57"/>
                </a:solidFill>
                <a:latin typeface="Mulish" pitchFamily="2" charset="-52"/>
              </a:rPr>
              <a:t>.2026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4582174" y="3507436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7. Россия комфортная: энергетика (1 час)</a:t>
            </a: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1932165" y="3865207"/>
            <a:ext cx="2577600" cy="288000"/>
          </a:xfrm>
          <a:prstGeom prst="roundRect">
            <a:avLst/>
          </a:prstGeom>
          <a:solidFill>
            <a:srgbClr val="E4ED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C61B8"/>
                </a:solidFill>
                <a:latin typeface="Mulish" pitchFamily="2" charset="-52"/>
              </a:rPr>
              <a:t>Практико-ориентированное</a:t>
            </a: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698355" y="3865359"/>
            <a:ext cx="1161401" cy="288000"/>
          </a:xfrm>
          <a:prstGeom prst="roundRect">
            <a:avLst/>
          </a:prstGeom>
          <a:solidFill>
            <a:srgbClr val="E4ED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C61B8"/>
                </a:solidFill>
                <a:latin typeface="Mulish" pitchFamily="2" charset="-52"/>
              </a:rPr>
              <a:t>22.10</a:t>
            </a:r>
            <a:r>
              <a:rPr lang="en-US" sz="1200" b="1" dirty="0" smtClean="0">
                <a:solidFill>
                  <a:srgbClr val="2C61B8"/>
                </a:solidFill>
                <a:latin typeface="Mulish" pitchFamily="2" charset="-52"/>
              </a:rPr>
              <a:t>.2026</a:t>
            </a:r>
            <a:endParaRPr lang="ru-RU" sz="1200" b="1" dirty="0">
              <a:solidFill>
                <a:srgbClr val="2C61B8"/>
              </a:solidFill>
              <a:latin typeface="Mulish" pitchFamily="2" charset="-52"/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4582174" y="3865833"/>
            <a:ext cx="5785200" cy="288000"/>
          </a:xfrm>
          <a:prstGeom prst="roundRect">
            <a:avLst/>
          </a:prstGeom>
          <a:solidFill>
            <a:srgbClr val="E4ED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C61B8"/>
                </a:solidFill>
                <a:latin typeface="Mulish" pitchFamily="2" charset="-52"/>
              </a:rPr>
              <a:t>Тема 8. Практико-ориентированное занятие (1 час)</a:t>
            </a: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1932165" y="4223329"/>
            <a:ext cx="2577600" cy="3888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698355" y="4223422"/>
            <a:ext cx="1161401" cy="3888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05.11</a:t>
            </a:r>
            <a:r>
              <a:rPr lang="en-US" sz="1200" b="1" dirty="0" smtClean="0">
                <a:solidFill>
                  <a:srgbClr val="2E9C57"/>
                </a:solidFill>
                <a:latin typeface="Mulish" pitchFamily="2" charset="-52"/>
              </a:rPr>
              <a:t>.2026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4582174" y="4224230"/>
            <a:ext cx="5785200" cy="387226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9. 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Россия технологическая: инженерия и беспилотные </a:t>
            </a: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системы</a:t>
            </a:r>
            <a:b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</a:b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(1 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час)</a:t>
            </a:r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1932165" y="4682251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698355" y="4682285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12</a:t>
            </a:r>
            <a:r>
              <a:rPr lang="en-US" sz="1200" b="1" dirty="0" smtClean="0">
                <a:solidFill>
                  <a:srgbClr val="2E9C57"/>
                </a:solidFill>
                <a:latin typeface="Mulish" pitchFamily="2" charset="-52"/>
              </a:rPr>
              <a:t>.</a:t>
            </a: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11</a:t>
            </a:r>
            <a:r>
              <a:rPr lang="en-US" sz="1200" b="1" dirty="0" smtClean="0">
                <a:solidFill>
                  <a:srgbClr val="2E9C57"/>
                </a:solidFill>
                <a:latin typeface="Mulish" pitchFamily="2" charset="-52"/>
              </a:rPr>
              <a:t>.2026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4582174" y="4681853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10. Россия промышленная: добыча и переработка</a:t>
            </a:r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1932165" y="5040373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698355" y="5040348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19.11</a:t>
            </a:r>
            <a:r>
              <a:rPr lang="en-US" sz="1200" b="1" dirty="0" smtClean="0">
                <a:solidFill>
                  <a:srgbClr val="2E9C57"/>
                </a:solidFill>
                <a:latin typeface="Mulish" pitchFamily="2" charset="-52"/>
              </a:rPr>
              <a:t>.2026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4582174" y="5040250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11. Россия деловая: предпринимательство (1 час)</a:t>
            </a: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1932165" y="5398495"/>
            <a:ext cx="2577600" cy="3888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698355" y="5398411"/>
            <a:ext cx="1161401" cy="3888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26.11</a:t>
            </a:r>
            <a:r>
              <a:rPr lang="en-US" sz="1200" b="1" dirty="0" smtClean="0">
                <a:solidFill>
                  <a:srgbClr val="2E9C57"/>
                </a:solidFill>
                <a:latin typeface="Mulish" pitchFamily="2" charset="-52"/>
              </a:rPr>
              <a:t>.2026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4582174" y="5398647"/>
            <a:ext cx="5785200" cy="387226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</a:t>
            </a: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12. 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Россия комфортная: дорожное строительство и </a:t>
            </a: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транспорт</a:t>
            </a:r>
            <a:b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</a:b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(1 час)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1932165" y="5857417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698355" y="5857274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03</a:t>
            </a:r>
            <a:r>
              <a:rPr lang="en-US" sz="1200" b="1" dirty="0" smtClean="0">
                <a:solidFill>
                  <a:srgbClr val="2E9C57"/>
                </a:solidFill>
                <a:latin typeface="Mulish" pitchFamily="2" charset="-52"/>
              </a:rPr>
              <a:t>.</a:t>
            </a: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12</a:t>
            </a:r>
            <a:r>
              <a:rPr lang="en-US" sz="1200" b="1" dirty="0" smtClean="0">
                <a:solidFill>
                  <a:srgbClr val="2E9C57"/>
                </a:solidFill>
                <a:latin typeface="Mulish" pitchFamily="2" charset="-52"/>
              </a:rPr>
              <a:t>.2026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4582174" y="5856270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</a:t>
            </a: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13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. Россия безопасная: национальная безопасность (1 час)</a:t>
            </a:r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1932165" y="6215539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698355" y="6215337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10.12</a:t>
            </a:r>
            <a:r>
              <a:rPr lang="en-US" sz="1200" b="1" dirty="0" smtClean="0">
                <a:solidFill>
                  <a:srgbClr val="2E9C57"/>
                </a:solidFill>
                <a:latin typeface="Mulish" pitchFamily="2" charset="-52"/>
              </a:rPr>
              <a:t>.2026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4582174" y="6214667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</a:t>
            </a: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14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. Россия деловая: международное сотрудничество (1 час)</a:t>
            </a:r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1932165" y="6573661"/>
            <a:ext cx="2577600" cy="288000"/>
          </a:xfrm>
          <a:prstGeom prst="roundRect">
            <a:avLst/>
          </a:prstGeom>
          <a:solidFill>
            <a:srgbClr val="E4ED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C61B8"/>
                </a:solidFill>
                <a:latin typeface="Mulish" pitchFamily="2" charset="-52"/>
              </a:rPr>
              <a:t>Практико-ориентированное</a:t>
            </a:r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698355" y="6573400"/>
            <a:ext cx="1161401" cy="288000"/>
          </a:xfrm>
          <a:prstGeom prst="roundRect">
            <a:avLst/>
          </a:prstGeom>
          <a:solidFill>
            <a:srgbClr val="E4ED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C61B8"/>
                </a:solidFill>
                <a:latin typeface="Mulish" pitchFamily="2" charset="-52"/>
              </a:rPr>
              <a:t>17.12</a:t>
            </a:r>
            <a:r>
              <a:rPr lang="en-US" sz="1200" b="1" dirty="0" smtClean="0">
                <a:solidFill>
                  <a:srgbClr val="2C61B8"/>
                </a:solidFill>
                <a:latin typeface="Mulish" pitchFamily="2" charset="-52"/>
              </a:rPr>
              <a:t>.2026</a:t>
            </a:r>
            <a:endParaRPr lang="ru-RU" sz="1200" b="1" dirty="0">
              <a:solidFill>
                <a:srgbClr val="2C61B8"/>
              </a:solidFill>
              <a:latin typeface="Mulish" pitchFamily="2" charset="-52"/>
            </a:endParaRPr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4582174" y="6573064"/>
            <a:ext cx="5785200" cy="288000"/>
          </a:xfrm>
          <a:prstGeom prst="roundRect">
            <a:avLst/>
          </a:prstGeom>
          <a:solidFill>
            <a:srgbClr val="E4ED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C61B8"/>
                </a:solidFill>
                <a:latin typeface="Mulish" pitchFamily="2" charset="-52"/>
              </a:rPr>
              <a:t>Тема </a:t>
            </a:r>
            <a:r>
              <a:rPr lang="ru-RU" sz="1200" b="1" dirty="0" smtClean="0">
                <a:solidFill>
                  <a:srgbClr val="2C61B8"/>
                </a:solidFill>
                <a:latin typeface="Mulish" pitchFamily="2" charset="-52"/>
              </a:rPr>
              <a:t>15. </a:t>
            </a:r>
            <a:r>
              <a:rPr lang="ru-RU" sz="1200" b="1" dirty="0">
                <a:solidFill>
                  <a:srgbClr val="2C61B8"/>
                </a:solidFill>
                <a:latin typeface="Mulish" pitchFamily="2" charset="-52"/>
              </a:rPr>
              <a:t>Практико-ориентированное занятие (1 час)</a:t>
            </a:r>
          </a:p>
        </p:txBody>
      </p:sp>
      <p:sp>
        <p:nvSpPr>
          <p:cNvPr id="81" name="Скругленный прямоугольник 80"/>
          <p:cNvSpPr/>
          <p:nvPr/>
        </p:nvSpPr>
        <p:spPr>
          <a:xfrm>
            <a:off x="698355" y="6931468"/>
            <a:ext cx="1161401" cy="428400"/>
          </a:xfrm>
          <a:prstGeom prst="roundRect">
            <a:avLst/>
          </a:prstGeom>
          <a:solidFill>
            <a:srgbClr val="EFEB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24</a:t>
            </a:r>
            <a:r>
              <a:rPr lang="en-US" sz="1200" b="1" dirty="0" smtClean="0">
                <a:solidFill>
                  <a:srgbClr val="6E51BF"/>
                </a:solidFill>
                <a:latin typeface="Mulish" pitchFamily="2" charset="-52"/>
              </a:rPr>
              <a:t>.</a:t>
            </a: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12</a:t>
            </a:r>
            <a:r>
              <a:rPr lang="en-US" sz="1200" b="1" dirty="0" smtClean="0">
                <a:solidFill>
                  <a:srgbClr val="6E51BF"/>
                </a:solidFill>
                <a:latin typeface="Mulish" pitchFamily="2" charset="-52"/>
              </a:rPr>
              <a:t>.2026</a:t>
            </a:r>
            <a:endParaRPr lang="ru-RU" sz="1200" b="1" dirty="0">
              <a:solidFill>
                <a:srgbClr val="6E51BF"/>
              </a:solidFill>
              <a:latin typeface="Mulish" pitchFamily="2" charset="-52"/>
            </a:endParaRPr>
          </a:p>
        </p:txBody>
      </p:sp>
      <p:sp>
        <p:nvSpPr>
          <p:cNvPr id="82" name="Скругленный прямоугольник 81"/>
          <p:cNvSpPr/>
          <p:nvPr/>
        </p:nvSpPr>
        <p:spPr>
          <a:xfrm>
            <a:off x="1932165" y="6931780"/>
            <a:ext cx="2577600" cy="428088"/>
          </a:xfrm>
          <a:prstGeom prst="roundRect">
            <a:avLst/>
          </a:prstGeom>
          <a:solidFill>
            <a:srgbClr val="EFEB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Тематическое </a:t>
            </a:r>
            <a:r>
              <a:rPr lang="ru-RU" sz="1200" b="1" dirty="0" err="1" smtClean="0">
                <a:solidFill>
                  <a:srgbClr val="6E51BF"/>
                </a:solidFill>
                <a:latin typeface="Mulish" pitchFamily="2" charset="-52"/>
              </a:rPr>
              <a:t>профориентационное</a:t>
            </a:r>
            <a:endParaRPr lang="ru-RU" sz="1200" b="1" dirty="0">
              <a:solidFill>
                <a:srgbClr val="6E51BF"/>
              </a:solidFill>
              <a:latin typeface="Mulish" pitchFamily="2" charset="-52"/>
            </a:endParaRPr>
          </a:p>
        </p:txBody>
      </p:sp>
      <p:sp>
        <p:nvSpPr>
          <p:cNvPr id="83" name="Скругленный прямоугольник 82"/>
          <p:cNvSpPr/>
          <p:nvPr/>
        </p:nvSpPr>
        <p:spPr>
          <a:xfrm>
            <a:off x="4582763" y="6931468"/>
            <a:ext cx="5785200" cy="428400"/>
          </a:xfrm>
          <a:prstGeom prst="roundRect">
            <a:avLst/>
          </a:prstGeom>
          <a:solidFill>
            <a:srgbClr val="EFEB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200" b="1" dirty="0">
                <a:solidFill>
                  <a:srgbClr val="6E51BF"/>
                </a:solidFill>
                <a:latin typeface="Mulish" pitchFamily="2" charset="-52"/>
              </a:rPr>
              <a:t>Тема </a:t>
            </a: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16</a:t>
            </a:r>
            <a:r>
              <a:rPr lang="ru-RU" sz="1200" b="1" dirty="0">
                <a:solidFill>
                  <a:srgbClr val="6E51BF"/>
                </a:solidFill>
                <a:latin typeface="Mulish" pitchFamily="2" charset="-52"/>
              </a:rPr>
              <a:t>. </a:t>
            </a:r>
            <a:r>
              <a:rPr lang="ru-RU" sz="1200" b="1" dirty="0" err="1">
                <a:solidFill>
                  <a:srgbClr val="6E51BF"/>
                </a:solidFill>
                <a:latin typeface="Mulish" pitchFamily="2" charset="-52"/>
              </a:rPr>
              <a:t>Профориентационное</a:t>
            </a:r>
            <a:r>
              <a:rPr lang="ru-RU" sz="1200" b="1" dirty="0">
                <a:solidFill>
                  <a:srgbClr val="6E51BF"/>
                </a:solidFill>
                <a:latin typeface="Mulish" pitchFamily="2" charset="-52"/>
              </a:rPr>
              <a:t> занятие (1 час)</a:t>
            </a:r>
          </a:p>
        </p:txBody>
      </p:sp>
      <p:sp>
        <p:nvSpPr>
          <p:cNvPr id="84" name="Скругленный прямоугольник 83"/>
          <p:cNvSpPr/>
          <p:nvPr/>
        </p:nvSpPr>
        <p:spPr>
          <a:xfrm rot="16200000">
            <a:off x="-214085" y="3233388"/>
            <a:ext cx="1463165" cy="376469"/>
          </a:xfrm>
          <a:prstGeom prst="roundRect">
            <a:avLst/>
          </a:prstGeom>
          <a:gradFill>
            <a:gsLst>
              <a:gs pos="50000">
                <a:srgbClr val="F1F4F9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Mulish" pitchFamily="2" charset="-52"/>
              </a:rPr>
              <a:t>октябрь</a:t>
            </a:r>
            <a:endParaRPr lang="ru-RU" sz="1200" b="1" dirty="0">
              <a:solidFill>
                <a:schemeClr val="tx1"/>
              </a:solidFill>
              <a:latin typeface="Mulish" pitchFamily="2" charset="-52"/>
            </a:endParaRPr>
          </a:p>
        </p:txBody>
      </p:sp>
      <p:sp>
        <p:nvSpPr>
          <p:cNvPr id="85" name="Скругленный прямоугольник 84"/>
          <p:cNvSpPr/>
          <p:nvPr/>
        </p:nvSpPr>
        <p:spPr>
          <a:xfrm rot="16200000">
            <a:off x="-263774" y="4816365"/>
            <a:ext cx="1562545" cy="376469"/>
          </a:xfrm>
          <a:prstGeom prst="roundRect">
            <a:avLst/>
          </a:prstGeom>
          <a:gradFill>
            <a:gsLst>
              <a:gs pos="50000">
                <a:srgbClr val="F1F4F9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Mulish" pitchFamily="2" charset="-52"/>
              </a:rPr>
              <a:t>ноябрь</a:t>
            </a:r>
            <a:endParaRPr lang="ru-RU" sz="1200" b="1" dirty="0">
              <a:solidFill>
                <a:schemeClr val="tx1"/>
              </a:solidFill>
              <a:latin typeface="Mulish" pitchFamily="2" charset="-52"/>
            </a:endParaRPr>
          </a:p>
        </p:txBody>
      </p:sp>
      <p:sp>
        <p:nvSpPr>
          <p:cNvPr id="86" name="Скругленный прямоугольник 85"/>
          <p:cNvSpPr/>
          <p:nvPr/>
        </p:nvSpPr>
        <p:spPr>
          <a:xfrm rot="16200000">
            <a:off x="-234298" y="6419834"/>
            <a:ext cx="1503598" cy="376469"/>
          </a:xfrm>
          <a:prstGeom prst="roundRect">
            <a:avLst/>
          </a:prstGeom>
          <a:gradFill>
            <a:gsLst>
              <a:gs pos="50000">
                <a:srgbClr val="F1F4F9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Mulish" pitchFamily="2" charset="-52"/>
              </a:rPr>
              <a:t>декабрь</a:t>
            </a:r>
            <a:endParaRPr lang="ru-RU" sz="1200" b="1" dirty="0">
              <a:solidFill>
                <a:schemeClr val="tx1"/>
              </a:solidFill>
              <a:latin typeface="Mulish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058951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 rot="16200000">
            <a:off x="-11557" y="1314751"/>
            <a:ext cx="1058109" cy="376469"/>
          </a:xfrm>
          <a:prstGeom prst="roundRect">
            <a:avLst/>
          </a:prstGeom>
          <a:gradFill>
            <a:gsLst>
              <a:gs pos="50000">
                <a:srgbClr val="F1F4F9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Mulish" pitchFamily="2" charset="-52"/>
              </a:rPr>
              <a:t>январь</a:t>
            </a:r>
            <a:endParaRPr lang="ru-RU" sz="1200" b="1" dirty="0">
              <a:solidFill>
                <a:schemeClr val="tx1"/>
              </a:solidFill>
              <a:latin typeface="Mulish" pitchFamily="2" charset="-52"/>
            </a:endParaRPr>
          </a:p>
        </p:txBody>
      </p:sp>
      <p:sp>
        <p:nvSpPr>
          <p:cNvPr id="84" name="Скругленный прямоугольник 83"/>
          <p:cNvSpPr/>
          <p:nvPr/>
        </p:nvSpPr>
        <p:spPr>
          <a:xfrm rot="16200000">
            <a:off x="-138845" y="2554874"/>
            <a:ext cx="1312685" cy="376469"/>
          </a:xfrm>
          <a:prstGeom prst="roundRect">
            <a:avLst/>
          </a:prstGeom>
          <a:gradFill>
            <a:gsLst>
              <a:gs pos="50000">
                <a:srgbClr val="F1F4F9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Mulish" pitchFamily="2" charset="-52"/>
              </a:rPr>
              <a:t>февраль</a:t>
            </a:r>
            <a:endParaRPr lang="ru-RU" sz="1200" b="1" dirty="0">
              <a:solidFill>
                <a:schemeClr val="tx1"/>
              </a:solidFill>
              <a:latin typeface="Mulish" pitchFamily="2" charset="-52"/>
            </a:endParaRPr>
          </a:p>
        </p:txBody>
      </p:sp>
      <p:sp>
        <p:nvSpPr>
          <p:cNvPr id="85" name="Скругленный прямоугольник 84"/>
          <p:cNvSpPr/>
          <p:nvPr/>
        </p:nvSpPr>
        <p:spPr>
          <a:xfrm rot="16200000">
            <a:off x="-410394" y="5218175"/>
            <a:ext cx="1855788" cy="376469"/>
          </a:xfrm>
          <a:prstGeom prst="roundRect">
            <a:avLst/>
          </a:prstGeom>
          <a:gradFill>
            <a:gsLst>
              <a:gs pos="50000">
                <a:srgbClr val="F1F4F9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Mulish" pitchFamily="2" charset="-52"/>
              </a:rPr>
              <a:t>апрель</a:t>
            </a:r>
            <a:endParaRPr lang="ru-RU" sz="1200" b="1" dirty="0">
              <a:solidFill>
                <a:schemeClr val="tx1"/>
              </a:solidFill>
              <a:latin typeface="Mulish" pitchFamily="2" charset="-52"/>
            </a:endParaRPr>
          </a:p>
        </p:txBody>
      </p:sp>
      <p:sp>
        <p:nvSpPr>
          <p:cNvPr id="86" name="Скругленный прямоугольник 85"/>
          <p:cNvSpPr/>
          <p:nvPr/>
        </p:nvSpPr>
        <p:spPr>
          <a:xfrm rot="16200000">
            <a:off x="31644" y="6685777"/>
            <a:ext cx="971715" cy="376469"/>
          </a:xfrm>
          <a:prstGeom prst="roundRect">
            <a:avLst/>
          </a:prstGeom>
          <a:gradFill>
            <a:gsLst>
              <a:gs pos="50000">
                <a:srgbClr val="F1F4F9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Mulish" pitchFamily="2" charset="-52"/>
              </a:rPr>
              <a:t>май</a:t>
            </a:r>
            <a:endParaRPr lang="ru-RU" sz="1200" b="1" dirty="0">
              <a:solidFill>
                <a:schemeClr val="tx1"/>
              </a:solidFill>
              <a:latin typeface="Mulish" pitchFamily="2" charset="-52"/>
            </a:endParaRPr>
          </a:p>
        </p:txBody>
      </p:sp>
      <p:sp>
        <p:nvSpPr>
          <p:cNvPr id="144" name="Скругленный прямоугольник 143"/>
          <p:cNvSpPr/>
          <p:nvPr/>
        </p:nvSpPr>
        <p:spPr>
          <a:xfrm rot="16200000">
            <a:off x="31819" y="3750923"/>
            <a:ext cx="971357" cy="376469"/>
          </a:xfrm>
          <a:prstGeom prst="roundRect">
            <a:avLst/>
          </a:prstGeom>
          <a:gradFill>
            <a:gsLst>
              <a:gs pos="50000">
                <a:srgbClr val="F1F4F9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Mulish" pitchFamily="2" charset="-52"/>
              </a:rPr>
              <a:t>март</a:t>
            </a:r>
            <a:endParaRPr lang="ru-RU" sz="1200" b="1" dirty="0">
              <a:solidFill>
                <a:schemeClr val="tx1"/>
              </a:solidFill>
              <a:latin typeface="Mulish" pitchFamily="2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9381" y="221673"/>
            <a:ext cx="9873216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900" b="1" dirty="0" smtClean="0">
                <a:latin typeface="Mulish" pitchFamily="2" charset="-52"/>
              </a:rPr>
              <a:t>Календарно-тематический план курса «Россия – мои горизонты» 2026/27 уч. г.</a:t>
            </a:r>
            <a:endParaRPr lang="ru-RU" sz="1900" b="1" dirty="0">
              <a:latin typeface="Mulish" pitchFamily="2" charset="-52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9261" y="634680"/>
            <a:ext cx="297007" cy="272575"/>
          </a:xfrm>
          <a:prstGeom prst="roundRect">
            <a:avLst/>
          </a:prstGeom>
          <a:solidFill>
            <a:srgbClr val="2DBD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98355" y="634680"/>
            <a:ext cx="1161401" cy="272575"/>
          </a:xfrm>
          <a:prstGeom prst="roundRect">
            <a:avLst/>
          </a:prstGeom>
          <a:solidFill>
            <a:srgbClr val="2DBD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8000" rIns="36000" bIns="18000" rtlCol="0" anchor="ctr"/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latin typeface="Mulish" pitchFamily="2" charset="-52"/>
              </a:rPr>
              <a:t>Дата</a:t>
            </a:r>
            <a:endParaRPr lang="ru-RU" sz="1200" b="1" dirty="0">
              <a:latin typeface="Mulish" pitchFamily="2" charset="-52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31843" y="634680"/>
            <a:ext cx="2578245" cy="272575"/>
          </a:xfrm>
          <a:prstGeom prst="roundRect">
            <a:avLst/>
          </a:prstGeom>
          <a:solidFill>
            <a:srgbClr val="2DBD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8000" rIns="36000" bIns="18000" rtlCol="0" anchor="ctr"/>
          <a:lstStyle/>
          <a:p>
            <a:pPr algn="ctr">
              <a:lnSpc>
                <a:spcPct val="80000"/>
              </a:lnSpc>
            </a:pPr>
            <a:r>
              <a:rPr lang="ru-RU" sz="1200" b="1" smtClean="0">
                <a:latin typeface="Mulish" pitchFamily="2" charset="-52"/>
              </a:rPr>
              <a:t>Вид занятия</a:t>
            </a:r>
            <a:endParaRPr lang="ru-RU" sz="1200" b="1">
              <a:latin typeface="Mulish" pitchFamily="2" charset="-52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582175" y="634680"/>
            <a:ext cx="5785788" cy="272575"/>
          </a:xfrm>
          <a:prstGeom prst="roundRect">
            <a:avLst/>
          </a:prstGeom>
          <a:solidFill>
            <a:srgbClr val="2DBD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8000" rIns="36000" bIns="18000" rtlCol="0" anchor="ctr"/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latin typeface="Mulish" pitchFamily="2" charset="-52"/>
              </a:rPr>
              <a:t>Тема</a:t>
            </a:r>
            <a:endParaRPr lang="ru-RU" sz="1200" b="1" dirty="0">
              <a:latin typeface="Mulish" pitchFamily="2" charset="-52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98355" y="960933"/>
            <a:ext cx="1161401" cy="388800"/>
          </a:xfrm>
          <a:prstGeom prst="roundRect">
            <a:avLst/>
          </a:prstGeom>
          <a:solidFill>
            <a:srgbClr val="EFEB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sz="1200" b="1" dirty="0" smtClean="0">
                <a:solidFill>
                  <a:srgbClr val="6E51BF"/>
                </a:solidFill>
                <a:latin typeface="Mulish" pitchFamily="2" charset="-52"/>
              </a:rPr>
              <a:t>1</a:t>
            </a: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4</a:t>
            </a:r>
            <a:r>
              <a:rPr lang="en-US" sz="1200" b="1" dirty="0" smtClean="0">
                <a:solidFill>
                  <a:srgbClr val="6E51BF"/>
                </a:solidFill>
                <a:latin typeface="Mulish" pitchFamily="2" charset="-52"/>
              </a:rPr>
              <a:t>.0</a:t>
            </a: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1</a:t>
            </a:r>
            <a:r>
              <a:rPr lang="en-US" sz="1200" b="1" dirty="0" smtClean="0">
                <a:solidFill>
                  <a:srgbClr val="6E51BF"/>
                </a:solidFill>
                <a:latin typeface="Mulish" pitchFamily="2" charset="-52"/>
              </a:rPr>
              <a:t>.202</a:t>
            </a: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7</a:t>
            </a:r>
            <a:endParaRPr lang="ru-RU" sz="1200" b="1" dirty="0">
              <a:solidFill>
                <a:srgbClr val="6E51BF"/>
              </a:solidFill>
              <a:latin typeface="Mulish" pitchFamily="2" charset="-52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932165" y="961108"/>
            <a:ext cx="2577600" cy="387226"/>
          </a:xfrm>
          <a:prstGeom prst="roundRect">
            <a:avLst/>
          </a:prstGeom>
          <a:solidFill>
            <a:srgbClr val="EFEB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Тематическое </a:t>
            </a:r>
            <a:r>
              <a:rPr lang="ru-RU" sz="1200" b="1" dirty="0" err="1" smtClean="0">
                <a:solidFill>
                  <a:srgbClr val="6E51BF"/>
                </a:solidFill>
                <a:latin typeface="Mulish" pitchFamily="2" charset="-52"/>
              </a:rPr>
              <a:t>профориентационное</a:t>
            </a:r>
            <a:endParaRPr lang="ru-RU" sz="1200" b="1" dirty="0">
              <a:solidFill>
                <a:srgbClr val="6E51BF"/>
              </a:solidFill>
              <a:latin typeface="Mulish" pitchFamily="2" charset="-52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582763" y="961021"/>
            <a:ext cx="5785200" cy="388800"/>
          </a:xfrm>
          <a:prstGeom prst="roundRect">
            <a:avLst/>
          </a:prstGeom>
          <a:solidFill>
            <a:srgbClr val="EFEB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6E51BF"/>
                </a:solidFill>
                <a:latin typeface="Mulish" pitchFamily="2" charset="-52"/>
              </a:rPr>
              <a:t>Тема </a:t>
            </a:r>
            <a:r>
              <a:rPr lang="ru-RU" sz="1200" b="1" dirty="0">
                <a:solidFill>
                  <a:srgbClr val="6E51BF"/>
                </a:solidFill>
                <a:latin typeface="Mulish" pitchFamily="2" charset="-52"/>
              </a:rPr>
              <a:t>17. </a:t>
            </a:r>
            <a:r>
              <a:rPr lang="ru-RU" sz="1200" b="1" dirty="0" err="1">
                <a:solidFill>
                  <a:srgbClr val="6E51BF"/>
                </a:solidFill>
                <a:latin typeface="Mulish" pitchFamily="2" charset="-52"/>
              </a:rPr>
              <a:t>Профориентационное</a:t>
            </a:r>
            <a:r>
              <a:rPr lang="ru-RU" sz="1200" b="1" dirty="0">
                <a:solidFill>
                  <a:srgbClr val="6E51BF"/>
                </a:solidFill>
                <a:latin typeface="Mulish" pitchFamily="2" charset="-52"/>
              </a:rPr>
              <a:t> занятие (1 час)</a:t>
            </a: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1932165" y="3795158"/>
            <a:ext cx="2577600" cy="288000"/>
          </a:xfrm>
          <a:prstGeom prst="roundRect">
            <a:avLst/>
          </a:prstGeom>
          <a:noFill/>
          <a:ln w="19050">
            <a:solidFill>
              <a:srgbClr val="2C61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C61B8"/>
                </a:solidFill>
                <a:latin typeface="Mulish" pitchFamily="2" charset="-52"/>
              </a:rPr>
              <a:t>Проектное</a:t>
            </a:r>
            <a:endParaRPr lang="ru-RU" sz="1200" b="1" dirty="0">
              <a:solidFill>
                <a:srgbClr val="2C61B8"/>
              </a:solidFill>
              <a:latin typeface="Mulish" pitchFamily="2" charset="-52"/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698355" y="3795159"/>
            <a:ext cx="1161401" cy="288000"/>
          </a:xfrm>
          <a:prstGeom prst="roundRect">
            <a:avLst/>
          </a:prstGeom>
          <a:noFill/>
          <a:ln w="19050">
            <a:solidFill>
              <a:srgbClr val="2C61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C61B8"/>
                </a:solidFill>
                <a:latin typeface="Mulish" pitchFamily="2" charset="-52"/>
              </a:rPr>
              <a:t>11.03.2027</a:t>
            </a:r>
            <a:endParaRPr lang="ru-RU" sz="1200" b="1" dirty="0">
              <a:solidFill>
                <a:srgbClr val="2C61B8"/>
              </a:solidFill>
              <a:latin typeface="Mulish" pitchFamily="2" charset="-52"/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4582174" y="3795949"/>
            <a:ext cx="5785200" cy="288000"/>
          </a:xfrm>
          <a:prstGeom prst="roundRect">
            <a:avLst/>
          </a:prstGeom>
          <a:noFill/>
          <a:ln w="19050">
            <a:solidFill>
              <a:srgbClr val="2C61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C61B8"/>
                </a:solidFill>
                <a:latin typeface="Mulish" pitchFamily="2" charset="-52"/>
              </a:rPr>
              <a:t>Тема </a:t>
            </a:r>
            <a:r>
              <a:rPr lang="ru-RU" sz="1200" b="1" dirty="0" smtClean="0">
                <a:solidFill>
                  <a:srgbClr val="2C61B8"/>
                </a:solidFill>
                <a:latin typeface="Mulish" pitchFamily="2" charset="-52"/>
              </a:rPr>
              <a:t>25. </a:t>
            </a:r>
            <a:r>
              <a:rPr lang="ru-RU" sz="1200" b="1" dirty="0">
                <a:solidFill>
                  <a:srgbClr val="2C61B8"/>
                </a:solidFill>
                <a:latin typeface="Mulish" pitchFamily="2" charset="-52"/>
              </a:rPr>
              <a:t>Проектное занятие: поговори с родителями (1 </a:t>
            </a:r>
            <a:r>
              <a:rPr lang="ru-RU" sz="1200" b="1" dirty="0" smtClean="0">
                <a:solidFill>
                  <a:srgbClr val="2C61B8"/>
                </a:solidFill>
                <a:latin typeface="Mulish" pitchFamily="2" charset="-52"/>
              </a:rPr>
              <a:t>час)</a:t>
            </a:r>
            <a:endParaRPr lang="ru-RU" sz="1200" b="1" dirty="0">
              <a:solidFill>
                <a:srgbClr val="2C61B8"/>
              </a:solidFill>
              <a:latin typeface="Mulish" pitchFamily="2" charset="-52"/>
            </a:endParaRPr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1932165" y="4137011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698355" y="4136837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18.03.2027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4582174" y="4137715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26. Россия здоровая: высокотехнологичная медицина (1 час)</a:t>
            </a:r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1932165" y="5263370"/>
            <a:ext cx="2577600" cy="288000"/>
          </a:xfrm>
          <a:prstGeom prst="roundRect">
            <a:avLst/>
          </a:prstGeom>
          <a:solidFill>
            <a:srgbClr val="E4ED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C61B8"/>
                </a:solidFill>
                <a:latin typeface="Mulish" pitchFamily="2" charset="-52"/>
              </a:rPr>
              <a:t>Практико-ориентированное</a:t>
            </a:r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698355" y="5262671"/>
            <a:ext cx="1161401" cy="288000"/>
          </a:xfrm>
          <a:prstGeom prst="roundRect">
            <a:avLst/>
          </a:prstGeom>
          <a:solidFill>
            <a:srgbClr val="E4ED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C61B8"/>
                </a:solidFill>
                <a:latin typeface="Mulish" pitchFamily="2" charset="-52"/>
              </a:rPr>
              <a:t>15.04.2027</a:t>
            </a:r>
            <a:endParaRPr lang="ru-RU" sz="1200" b="1" dirty="0">
              <a:solidFill>
                <a:srgbClr val="2C61B8"/>
              </a:solidFill>
              <a:latin typeface="Mulish" pitchFamily="2" charset="-52"/>
            </a:endParaRPr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4582174" y="5262239"/>
            <a:ext cx="5785200" cy="288000"/>
          </a:xfrm>
          <a:prstGeom prst="roundRect">
            <a:avLst/>
          </a:prstGeom>
          <a:solidFill>
            <a:srgbClr val="E4ED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C61B8"/>
                </a:solidFill>
                <a:latin typeface="Mulish" pitchFamily="2" charset="-52"/>
              </a:rPr>
              <a:t>Тема </a:t>
            </a:r>
            <a:r>
              <a:rPr lang="ru-RU" sz="1200" b="1" dirty="0" smtClean="0">
                <a:solidFill>
                  <a:srgbClr val="2C61B8"/>
                </a:solidFill>
                <a:latin typeface="Mulish" pitchFamily="2" charset="-52"/>
              </a:rPr>
              <a:t>29. </a:t>
            </a:r>
            <a:r>
              <a:rPr lang="ru-RU" sz="1200" b="1" dirty="0">
                <a:solidFill>
                  <a:srgbClr val="2C61B8"/>
                </a:solidFill>
                <a:latin typeface="Mulish" pitchFamily="2" charset="-52"/>
              </a:rPr>
              <a:t>Практико-ориентированное занятие (1 час)</a:t>
            </a:r>
          </a:p>
        </p:txBody>
      </p:sp>
      <p:sp>
        <p:nvSpPr>
          <p:cNvPr id="81" name="Скругленный прямоугольник 80"/>
          <p:cNvSpPr/>
          <p:nvPr/>
        </p:nvSpPr>
        <p:spPr>
          <a:xfrm>
            <a:off x="698355" y="5946027"/>
            <a:ext cx="1161401" cy="388800"/>
          </a:xfrm>
          <a:prstGeom prst="roundRect">
            <a:avLst/>
          </a:prstGeom>
          <a:solidFill>
            <a:srgbClr val="EFEB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29.04.2027</a:t>
            </a:r>
            <a:endParaRPr lang="ru-RU" sz="1200" b="1" dirty="0">
              <a:solidFill>
                <a:srgbClr val="6E51BF"/>
              </a:solidFill>
              <a:latin typeface="Mulish" pitchFamily="2" charset="-52"/>
            </a:endParaRPr>
          </a:p>
        </p:txBody>
      </p:sp>
      <p:sp>
        <p:nvSpPr>
          <p:cNvPr id="82" name="Скругленный прямоугольник 81"/>
          <p:cNvSpPr/>
          <p:nvPr/>
        </p:nvSpPr>
        <p:spPr>
          <a:xfrm>
            <a:off x="1932165" y="5947076"/>
            <a:ext cx="2577600" cy="387226"/>
          </a:xfrm>
          <a:prstGeom prst="roundRect">
            <a:avLst/>
          </a:prstGeom>
          <a:solidFill>
            <a:srgbClr val="EFEB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Тематическое </a:t>
            </a:r>
            <a:r>
              <a:rPr lang="ru-RU" sz="1200" b="1" dirty="0" err="1" smtClean="0">
                <a:solidFill>
                  <a:srgbClr val="6E51BF"/>
                </a:solidFill>
                <a:latin typeface="Mulish" pitchFamily="2" charset="-52"/>
              </a:rPr>
              <a:t>профориентационное</a:t>
            </a:r>
            <a:endParaRPr lang="ru-RU" sz="1200" b="1" dirty="0">
              <a:solidFill>
                <a:srgbClr val="6E51BF"/>
              </a:solidFill>
              <a:latin typeface="Mulish" pitchFamily="2" charset="-52"/>
            </a:endParaRPr>
          </a:p>
        </p:txBody>
      </p:sp>
      <p:sp>
        <p:nvSpPr>
          <p:cNvPr id="83" name="Скругленный прямоугольник 82"/>
          <p:cNvSpPr/>
          <p:nvPr/>
        </p:nvSpPr>
        <p:spPr>
          <a:xfrm>
            <a:off x="4582763" y="5945771"/>
            <a:ext cx="5785200" cy="388800"/>
          </a:xfrm>
          <a:prstGeom prst="roundRect">
            <a:avLst/>
          </a:prstGeom>
          <a:solidFill>
            <a:srgbClr val="EFEB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6E51BF"/>
                </a:solidFill>
                <a:latin typeface="Mulish" pitchFamily="2" charset="-52"/>
              </a:rPr>
              <a:t>Тема </a:t>
            </a: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31. </a:t>
            </a:r>
            <a:r>
              <a:rPr lang="ru-RU" sz="1200" b="1" dirty="0" err="1">
                <a:solidFill>
                  <a:srgbClr val="6E51BF"/>
                </a:solidFill>
                <a:latin typeface="Mulish" pitchFamily="2" charset="-52"/>
              </a:rPr>
              <a:t>Профориентационное</a:t>
            </a:r>
            <a:r>
              <a:rPr lang="ru-RU" sz="1200" b="1" dirty="0">
                <a:solidFill>
                  <a:srgbClr val="6E51BF"/>
                </a:solidFill>
                <a:latin typeface="Mulish" pitchFamily="2" charset="-52"/>
              </a:rPr>
              <a:t> занятие (1 час)</a:t>
            </a: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1932165" y="1402187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698355" y="1403411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21</a:t>
            </a:r>
            <a:r>
              <a:rPr lang="en-US" sz="1200" b="1" dirty="0" smtClean="0">
                <a:solidFill>
                  <a:srgbClr val="2E9C57"/>
                </a:solidFill>
                <a:latin typeface="Mulish" pitchFamily="2" charset="-52"/>
              </a:rPr>
              <a:t>.0</a:t>
            </a: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1</a:t>
            </a:r>
            <a:r>
              <a:rPr lang="en-US" sz="1200" b="1" dirty="0" smtClean="0">
                <a:solidFill>
                  <a:srgbClr val="2E9C57"/>
                </a:solidFill>
                <a:latin typeface="Mulish" pitchFamily="2" charset="-52"/>
              </a:rPr>
              <a:t>.202</a:t>
            </a: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7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4582174" y="1403587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18. Россия профессиональная: государственная служба (1 час)</a:t>
            </a: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1932165" y="1744040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698355" y="1745089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28.01.2027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4582174" y="1745353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19. Россия комфортная: интернет и телекоммуникации (1 час)</a:t>
            </a:r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1932165" y="2085893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698355" y="2086767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04.02.2027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4582174" y="2087119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20. Россия умная: биотехнологии и </a:t>
            </a:r>
            <a:r>
              <a:rPr lang="ru-RU" sz="1200" b="1" dirty="0" err="1">
                <a:solidFill>
                  <a:srgbClr val="2E9C57"/>
                </a:solidFill>
                <a:latin typeface="Mulish" pitchFamily="2" charset="-52"/>
              </a:rPr>
              <a:t>цифровизация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 науки (1 час)</a:t>
            </a:r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1932165" y="2427746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698355" y="2428445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11.02.2027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4582174" y="2428885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21. Россия гостеприимная: индустрия туризма и сервиса (1 час)</a:t>
            </a:r>
          </a:p>
        </p:txBody>
      </p:sp>
      <p:sp>
        <p:nvSpPr>
          <p:cNvPr id="97" name="Скругленный прямоугольник 96"/>
          <p:cNvSpPr/>
          <p:nvPr/>
        </p:nvSpPr>
        <p:spPr>
          <a:xfrm>
            <a:off x="1932165" y="2769599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98" name="Скругленный прямоугольник 97"/>
          <p:cNvSpPr/>
          <p:nvPr/>
        </p:nvSpPr>
        <p:spPr>
          <a:xfrm>
            <a:off x="698355" y="2770123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18.02.2027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99" name="Скругленный прямоугольник 98"/>
          <p:cNvSpPr/>
          <p:nvPr/>
        </p:nvSpPr>
        <p:spPr>
          <a:xfrm>
            <a:off x="4582174" y="2770651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22. Россия безопасная: Защитники Отечества (1 час)</a:t>
            </a:r>
          </a:p>
        </p:txBody>
      </p:sp>
      <p:sp>
        <p:nvSpPr>
          <p:cNvPr id="101" name="Скругленный прямоугольник 100"/>
          <p:cNvSpPr/>
          <p:nvPr/>
        </p:nvSpPr>
        <p:spPr>
          <a:xfrm>
            <a:off x="1932165" y="3453305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102" name="Скругленный прямоугольник 101"/>
          <p:cNvSpPr/>
          <p:nvPr/>
        </p:nvSpPr>
        <p:spPr>
          <a:xfrm>
            <a:off x="698355" y="3453480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04.03.2027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103" name="Скругленный прямоугольник 102"/>
          <p:cNvSpPr/>
          <p:nvPr/>
        </p:nvSpPr>
        <p:spPr>
          <a:xfrm>
            <a:off x="4582174" y="3454183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</a:t>
            </a: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24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. Россия промышленная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: машиностроение (1 час)</a:t>
            </a:r>
          </a:p>
        </p:txBody>
      </p:sp>
      <p:sp>
        <p:nvSpPr>
          <p:cNvPr id="105" name="Скругленный прямоугольник 104"/>
          <p:cNvSpPr/>
          <p:nvPr/>
        </p:nvSpPr>
        <p:spPr>
          <a:xfrm>
            <a:off x="1932165" y="3111452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106" name="Скругленный прямоугольник 105"/>
          <p:cNvSpPr/>
          <p:nvPr/>
        </p:nvSpPr>
        <p:spPr>
          <a:xfrm>
            <a:off x="698355" y="3111802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25.02.2027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107" name="Скругленный прямоугольник 106"/>
          <p:cNvSpPr/>
          <p:nvPr/>
        </p:nvSpPr>
        <p:spPr>
          <a:xfrm>
            <a:off x="4582174" y="3112417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</a:t>
            </a: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23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. Россия творческая: креативная экономика (1 час)</a:t>
            </a:r>
          </a:p>
        </p:txBody>
      </p:sp>
      <p:sp>
        <p:nvSpPr>
          <p:cNvPr id="109" name="Скругленный прямоугольник 108"/>
          <p:cNvSpPr/>
          <p:nvPr/>
        </p:nvSpPr>
        <p:spPr>
          <a:xfrm>
            <a:off x="1932165" y="4478864"/>
            <a:ext cx="2577600" cy="3888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110" name="Скругленный прямоугольник 109"/>
          <p:cNvSpPr/>
          <p:nvPr/>
        </p:nvSpPr>
        <p:spPr>
          <a:xfrm>
            <a:off x="698355" y="4478515"/>
            <a:ext cx="1161401" cy="3888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01.04.2027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111" name="Скругленный прямоугольник 110"/>
          <p:cNvSpPr/>
          <p:nvPr/>
        </p:nvSpPr>
        <p:spPr>
          <a:xfrm>
            <a:off x="4582174" y="4479481"/>
            <a:ext cx="5785200" cy="387226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27. Россия умная: искусственный интеллект </a:t>
            </a:r>
            <a:r>
              <a:rPr lang="ru-RU" sz="1200" b="1" dirty="0" err="1">
                <a:solidFill>
                  <a:srgbClr val="2E9C57"/>
                </a:solidFill>
                <a:latin typeface="Mulish" pitchFamily="2" charset="-52"/>
              </a:rPr>
              <a:t>промт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 </a:t>
            </a: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инженерия</a:t>
            </a:r>
            <a:b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</a:b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(1 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час)</a:t>
            </a:r>
          </a:p>
        </p:txBody>
      </p:sp>
      <p:sp>
        <p:nvSpPr>
          <p:cNvPr id="113" name="Скругленный прямоугольник 112"/>
          <p:cNvSpPr/>
          <p:nvPr/>
        </p:nvSpPr>
        <p:spPr>
          <a:xfrm>
            <a:off x="1932165" y="4921517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114" name="Скругленный прямоугольник 113"/>
          <p:cNvSpPr/>
          <p:nvPr/>
        </p:nvSpPr>
        <p:spPr>
          <a:xfrm>
            <a:off x="698355" y="4920993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08.04.2027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115" name="Скругленный прямоугольник 114"/>
          <p:cNvSpPr/>
          <p:nvPr/>
        </p:nvSpPr>
        <p:spPr>
          <a:xfrm>
            <a:off x="4582174" y="4920473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Тема 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28. Россия промышленная: космические технологии (1 час)</a:t>
            </a:r>
          </a:p>
        </p:txBody>
      </p:sp>
      <p:sp>
        <p:nvSpPr>
          <p:cNvPr id="117" name="Скругленный прямоугольник 116"/>
          <p:cNvSpPr/>
          <p:nvPr/>
        </p:nvSpPr>
        <p:spPr>
          <a:xfrm>
            <a:off x="1932165" y="5605223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118" name="Скругленный прямоугольник 117"/>
          <p:cNvSpPr/>
          <p:nvPr/>
        </p:nvSpPr>
        <p:spPr>
          <a:xfrm>
            <a:off x="698355" y="5604349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22.04.2027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119" name="Скругленный прямоугольник 118"/>
          <p:cNvSpPr/>
          <p:nvPr/>
        </p:nvSpPr>
        <p:spPr>
          <a:xfrm>
            <a:off x="4582174" y="5604005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Тема 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30. 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Россия комфортная: строительство и города будущего (1 </a:t>
            </a: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час)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125" name="Скругленный прямоугольник 124"/>
          <p:cNvSpPr/>
          <p:nvPr/>
        </p:nvSpPr>
        <p:spPr>
          <a:xfrm>
            <a:off x="1932165" y="6388155"/>
            <a:ext cx="25776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Отраслевое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126" name="Скругленный прямоугольник 125"/>
          <p:cNvSpPr/>
          <p:nvPr/>
        </p:nvSpPr>
        <p:spPr>
          <a:xfrm>
            <a:off x="698355" y="6388505"/>
            <a:ext cx="1161401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06.05.2027</a:t>
            </a:r>
            <a:endParaRPr lang="ru-RU" sz="1200" b="1" dirty="0">
              <a:solidFill>
                <a:srgbClr val="2E9C57"/>
              </a:solidFill>
              <a:latin typeface="Mulish" pitchFamily="2" charset="-52"/>
            </a:endParaRPr>
          </a:p>
        </p:txBody>
      </p:sp>
      <p:sp>
        <p:nvSpPr>
          <p:cNvPr id="127" name="Скругленный прямоугольник 126"/>
          <p:cNvSpPr/>
          <p:nvPr/>
        </p:nvSpPr>
        <p:spPr>
          <a:xfrm>
            <a:off x="4582174" y="6388337"/>
            <a:ext cx="5785200" cy="288000"/>
          </a:xfrm>
          <a:prstGeom prst="roundRect">
            <a:avLst/>
          </a:prstGeom>
          <a:solidFill>
            <a:srgbClr val="E0F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E9C57"/>
                </a:solidFill>
                <a:latin typeface="Mulish" pitchFamily="2" charset="-52"/>
              </a:rPr>
              <a:t>Тема 32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. </a:t>
            </a:r>
            <a:r>
              <a:rPr lang="ru-RU" sz="1200" b="1" dirty="0">
                <a:solidFill>
                  <a:srgbClr val="2E9C57"/>
                </a:solidFill>
                <a:latin typeface="Mulish" pitchFamily="2" charset="-52"/>
              </a:rPr>
              <a:t>Россия безопасная: военно-промышленный комплекс (1 час)</a:t>
            </a:r>
          </a:p>
        </p:txBody>
      </p:sp>
      <p:sp>
        <p:nvSpPr>
          <p:cNvPr id="137" name="Скругленный прямоугольник 136"/>
          <p:cNvSpPr/>
          <p:nvPr/>
        </p:nvSpPr>
        <p:spPr>
          <a:xfrm>
            <a:off x="1932165" y="6730008"/>
            <a:ext cx="2577600" cy="288000"/>
          </a:xfrm>
          <a:prstGeom prst="roundRect">
            <a:avLst/>
          </a:prstGeom>
          <a:solidFill>
            <a:srgbClr val="E4ED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C61B8"/>
                </a:solidFill>
                <a:latin typeface="Mulish" pitchFamily="2" charset="-52"/>
              </a:rPr>
              <a:t>Практико-ориентированное</a:t>
            </a:r>
          </a:p>
        </p:txBody>
      </p:sp>
      <p:sp>
        <p:nvSpPr>
          <p:cNvPr id="138" name="Скругленный прямоугольник 137"/>
          <p:cNvSpPr/>
          <p:nvPr/>
        </p:nvSpPr>
        <p:spPr>
          <a:xfrm>
            <a:off x="698355" y="6730184"/>
            <a:ext cx="1161401" cy="288000"/>
          </a:xfrm>
          <a:prstGeom prst="roundRect">
            <a:avLst/>
          </a:prstGeom>
          <a:solidFill>
            <a:srgbClr val="E4ED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2C61B8"/>
                </a:solidFill>
                <a:latin typeface="Mulish" pitchFamily="2" charset="-52"/>
              </a:rPr>
              <a:t>13.05.2027</a:t>
            </a:r>
            <a:endParaRPr lang="ru-RU" sz="1200" b="1" dirty="0">
              <a:solidFill>
                <a:srgbClr val="2C61B8"/>
              </a:solidFill>
              <a:latin typeface="Mulish" pitchFamily="2" charset="-52"/>
            </a:endParaRPr>
          </a:p>
        </p:txBody>
      </p:sp>
      <p:sp>
        <p:nvSpPr>
          <p:cNvPr id="139" name="Скругленный прямоугольник 138"/>
          <p:cNvSpPr/>
          <p:nvPr/>
        </p:nvSpPr>
        <p:spPr>
          <a:xfrm>
            <a:off x="4582174" y="6730103"/>
            <a:ext cx="5785200" cy="288000"/>
          </a:xfrm>
          <a:prstGeom prst="roundRect">
            <a:avLst/>
          </a:prstGeom>
          <a:solidFill>
            <a:srgbClr val="E4ED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2C61B8"/>
                </a:solidFill>
                <a:latin typeface="Mulish" pitchFamily="2" charset="-52"/>
              </a:rPr>
              <a:t>Тема </a:t>
            </a:r>
            <a:r>
              <a:rPr lang="ru-RU" sz="1200" b="1" dirty="0" smtClean="0">
                <a:solidFill>
                  <a:srgbClr val="2C61B8"/>
                </a:solidFill>
                <a:latin typeface="Mulish" pitchFamily="2" charset="-52"/>
              </a:rPr>
              <a:t>33. </a:t>
            </a:r>
            <a:r>
              <a:rPr lang="ru-RU" sz="1200" b="1" dirty="0">
                <a:solidFill>
                  <a:srgbClr val="2C61B8"/>
                </a:solidFill>
                <a:latin typeface="Mulish" pitchFamily="2" charset="-52"/>
              </a:rPr>
              <a:t>Практико-ориентированное занятие (1 час)</a:t>
            </a:r>
          </a:p>
        </p:txBody>
      </p:sp>
      <p:sp>
        <p:nvSpPr>
          <p:cNvPr id="141" name="Скругленный прямоугольник 140"/>
          <p:cNvSpPr/>
          <p:nvPr/>
        </p:nvSpPr>
        <p:spPr>
          <a:xfrm>
            <a:off x="1932165" y="7071868"/>
            <a:ext cx="2577600" cy="288000"/>
          </a:xfrm>
          <a:prstGeom prst="roundRect">
            <a:avLst/>
          </a:prstGeom>
          <a:noFill/>
          <a:ln w="19050">
            <a:solidFill>
              <a:srgbClr val="6E5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Рефлексивное</a:t>
            </a:r>
            <a:endParaRPr lang="ru-RU" sz="1200" b="1" dirty="0">
              <a:solidFill>
                <a:srgbClr val="6E51BF"/>
              </a:solidFill>
              <a:latin typeface="Mulish" pitchFamily="2" charset="-52"/>
            </a:endParaRPr>
          </a:p>
        </p:txBody>
      </p:sp>
      <p:sp>
        <p:nvSpPr>
          <p:cNvPr id="142" name="Скругленный прямоугольник 141"/>
          <p:cNvSpPr/>
          <p:nvPr/>
        </p:nvSpPr>
        <p:spPr>
          <a:xfrm>
            <a:off x="698355" y="7071868"/>
            <a:ext cx="1161401" cy="288000"/>
          </a:xfrm>
          <a:prstGeom prst="roundRect">
            <a:avLst/>
          </a:prstGeom>
          <a:noFill/>
          <a:ln w="19050">
            <a:solidFill>
              <a:srgbClr val="6E5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25.05.2027</a:t>
            </a:r>
            <a:endParaRPr lang="ru-RU" sz="1200" b="1" dirty="0">
              <a:solidFill>
                <a:srgbClr val="6E51BF"/>
              </a:solidFill>
              <a:latin typeface="Mulish" pitchFamily="2" charset="-52"/>
            </a:endParaRPr>
          </a:p>
        </p:txBody>
      </p:sp>
      <p:sp>
        <p:nvSpPr>
          <p:cNvPr id="143" name="Скругленный прямоугольник 142"/>
          <p:cNvSpPr/>
          <p:nvPr/>
        </p:nvSpPr>
        <p:spPr>
          <a:xfrm>
            <a:off x="4582174" y="7071868"/>
            <a:ext cx="5785200" cy="288000"/>
          </a:xfrm>
          <a:prstGeom prst="roundRect">
            <a:avLst/>
          </a:prstGeom>
          <a:noFill/>
          <a:ln w="19050">
            <a:solidFill>
              <a:srgbClr val="6E51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1800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 dirty="0">
                <a:solidFill>
                  <a:srgbClr val="6E51BF"/>
                </a:solidFill>
                <a:latin typeface="Mulish" pitchFamily="2" charset="-52"/>
              </a:rPr>
              <a:t>Тема </a:t>
            </a:r>
            <a:r>
              <a:rPr lang="ru-RU" sz="1200" b="1" dirty="0" smtClean="0">
                <a:solidFill>
                  <a:srgbClr val="6E51BF"/>
                </a:solidFill>
                <a:latin typeface="Mulish" pitchFamily="2" charset="-52"/>
              </a:rPr>
              <a:t>34. Рефлексивное занятие (1 час)</a:t>
            </a:r>
            <a:endParaRPr lang="ru-RU" sz="1200" b="1" dirty="0">
              <a:solidFill>
                <a:srgbClr val="6E51BF"/>
              </a:solidFill>
              <a:latin typeface="Mulish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72623839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229</TotalTime>
  <Words>463</Words>
  <Application>Microsoft Office PowerPoint</Application>
  <PresentationFormat>Произвольный</PresentationFormat>
  <Paragraphs>119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Calibri Light</vt:lpstr>
      <vt:lpstr>Calibri</vt:lpstr>
      <vt:lpstr>Mulish</vt:lpstr>
      <vt:lpstr>Arial</vt:lpstr>
      <vt:lpstr>Тема Office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Э. Шемахина</dc:creator>
  <cp:lastModifiedBy>Анна Э. Шемахина</cp:lastModifiedBy>
  <cp:revision>12</cp:revision>
  <dcterms:created xsi:type="dcterms:W3CDTF">2026-08-12T09:18:17Z</dcterms:created>
  <dcterms:modified xsi:type="dcterms:W3CDTF">2026-08-12T13:08:02Z</dcterms:modified>
</cp:coreProperties>
</file>