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6" r:id="rId11"/>
    <p:sldId id="267" r:id="rId12"/>
    <p:sldId id="268" r:id="rId13"/>
    <p:sldId id="265" r:id="rId14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8" d="100"/>
          <a:sy n="118" d="100"/>
        </p:scale>
        <p:origin x="-418" y="-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4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520125" y="4370625"/>
            <a:ext cx="5109000" cy="4866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638499" y="2949989"/>
            <a:ext cx="7836600" cy="12936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32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«Образование без бюрократии»</a:t>
            </a:r>
          </a:p>
          <a:p>
            <a:pPr marL="0" indent="0" algn="ctr">
              <a:lnSpc>
                <a:spcPct val="100000"/>
              </a:lnSpc>
              <a:buNone/>
            </a:pPr>
            <a:endParaRPr lang="ru-RU" sz="2000" dirty="0" smtClean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32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Мероприятия, направленные на снижение бюрократической нагрузке в системе образования</a:t>
            </a:r>
            <a:r>
              <a:rPr lang="en-US" sz="3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200" dirty="0"/>
          </a:p>
        </p:txBody>
      </p:sp>
      <p:sp>
        <p:nvSpPr>
          <p:cNvPr id="5" name="Text 2"/>
          <p:cNvSpPr txBox="1"/>
          <p:nvPr/>
        </p:nvSpPr>
        <p:spPr>
          <a:xfrm>
            <a:off x="4141367" y="225380"/>
            <a:ext cx="4809450" cy="94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Программа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«</a:t>
            </a: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Образование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бюрократии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» </a:t>
            </a: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облегчает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административную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работу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1600" dirty="0" err="1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школах</a:t>
            </a:r>
            <a:r>
              <a:rPr lang="en-US" sz="1600" dirty="0" smtClean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141670" y="3862793"/>
            <a:ext cx="62140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Подготовили: 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           Мусаева Олеся Ивановна, заместитель директора по учебно-воспитательной работе </a:t>
            </a:r>
            <a:r>
              <a:rPr lang="ru-RU" sz="1200" dirty="0" smtClean="0">
                <a:solidFill>
                  <a:schemeClr val="bg1"/>
                </a:solidFill>
              </a:rPr>
              <a:t>МКОУ «Калиновская СОШ» </a:t>
            </a:r>
            <a:r>
              <a:rPr lang="ru-RU" sz="1200" dirty="0" err="1" smtClean="0">
                <a:solidFill>
                  <a:schemeClr val="bg1"/>
                </a:solidFill>
              </a:rPr>
              <a:t>Тарумовского</a:t>
            </a:r>
            <a:r>
              <a:rPr lang="ru-RU" sz="1200" dirty="0" smtClean="0">
                <a:solidFill>
                  <a:schemeClr val="bg1"/>
                </a:solidFill>
              </a:rPr>
              <a:t> района Республики Дагестан</a:t>
            </a:r>
            <a:r>
              <a:rPr lang="ru-RU" sz="1200" dirty="0" smtClean="0">
                <a:solidFill>
                  <a:schemeClr val="bg1"/>
                </a:solidFill>
              </a:rPr>
              <a:t>,</a:t>
            </a:r>
          </a:p>
          <a:p>
            <a:r>
              <a:rPr lang="ru-RU" sz="1200" dirty="0" smtClean="0">
                <a:solidFill>
                  <a:schemeClr val="bg1"/>
                </a:solidFill>
              </a:rPr>
              <a:t>           Гаджиева Анжела Таджидиновна, заместитель директора по воспитательной работе МКОУ «Калиновская СОШ» </a:t>
            </a:r>
            <a:r>
              <a:rPr lang="ru-RU" sz="1200" dirty="0" err="1" smtClean="0">
                <a:solidFill>
                  <a:schemeClr val="bg1"/>
                </a:solidFill>
              </a:rPr>
              <a:t>Тарумовского</a:t>
            </a:r>
            <a:r>
              <a:rPr lang="ru-RU" sz="1200" dirty="0" smtClean="0">
                <a:solidFill>
                  <a:schemeClr val="bg1"/>
                </a:solidFill>
              </a:rPr>
              <a:t> района Республики Дагестан</a:t>
            </a:r>
            <a:endParaRPr lang="ru-RU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2325" y="1144062"/>
            <a:ext cx="4319400" cy="3454676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522850" y="397250"/>
            <a:ext cx="7871700" cy="651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563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Рост административной нагрузки и ответные меры
</a:t>
            </a:r>
            <a:endParaRPr lang="en-US" sz="2563" dirty="0"/>
          </a:p>
        </p:txBody>
      </p:sp>
      <p:sp>
        <p:nvSpPr>
          <p:cNvPr id="7" name="Text 2"/>
          <p:cNvSpPr txBox="1"/>
          <p:nvPr/>
        </p:nvSpPr>
        <p:spPr>
          <a:xfrm>
            <a:off x="847300" y="2064150"/>
            <a:ext cx="3810600" cy="163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 2019 по 2022 годы административная нагрузка на педагогов значительно выросла, снижая качество образования. Государство внедряет меры для оптимизации работы с документацией и улучшения условий труда.
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8400" y="1318150"/>
            <a:ext cx="2300100" cy="2241699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522850" y="397250"/>
            <a:ext cx="7871700" cy="69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742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Главные причины избыточной бюрократии в школах
</a:t>
            </a:r>
            <a:endParaRPr lang="en-US" sz="2742" dirty="0"/>
          </a:p>
        </p:txBody>
      </p:sp>
      <p:sp>
        <p:nvSpPr>
          <p:cNvPr id="7" name="Text 2"/>
          <p:cNvSpPr txBox="1"/>
          <p:nvPr/>
        </p:nvSpPr>
        <p:spPr>
          <a:xfrm>
            <a:off x="522850" y="2178825"/>
            <a:ext cx="2177100" cy="187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Устаревшие формы отчётности и проверки
</a:t>
            </a: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Большое количество неоднородных форм и регулярные проверки увеличивают время на бумажную работу педагогов. Это снижает концентрацию на образовательном процессе.
</a:t>
            </a:r>
            <a:endParaRPr lang="en-US" sz="1300" dirty="0"/>
          </a:p>
        </p:txBody>
      </p:sp>
      <p:sp>
        <p:nvSpPr>
          <p:cNvPr id="8" name="Text 3"/>
          <p:cNvSpPr txBox="1"/>
          <p:nvPr/>
        </p:nvSpPr>
        <p:spPr>
          <a:xfrm>
            <a:off x="6454475" y="2178825"/>
            <a:ext cx="2177100" cy="187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Недостаточное использование цифровых решений
</a:t>
            </a: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Отсутствие современных автоматизированных систем приводит к повышенному административному времени. Исследования показывают, что почти половина рабочего времени уходит на бюрократию.
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B4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675" y="1611491"/>
            <a:ext cx="4330800" cy="267756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522850" y="397250"/>
            <a:ext cx="7871700" cy="95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Снижение количества обязательных отчетов с 2021 по 2023 гг.
</a:t>
            </a:r>
            <a:endParaRPr lang="en-US" sz="3000" dirty="0"/>
          </a:p>
        </p:txBody>
      </p:sp>
      <p:sp>
        <p:nvSpPr>
          <p:cNvPr id="7" name="Text 2"/>
          <p:cNvSpPr txBox="1"/>
          <p:nvPr/>
        </p:nvSpPr>
        <p:spPr>
          <a:xfrm>
            <a:off x="5380600" y="1917175"/>
            <a:ext cx="3242700" cy="780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Удовлетворенность педагогов условиями труда выросла благодаря сокращению бюрократических требований.
</a:t>
            </a:r>
            <a:endParaRPr lang="en-US" sz="1100" dirty="0"/>
          </a:p>
        </p:txBody>
      </p:sp>
      <p:sp>
        <p:nvSpPr>
          <p:cNvPr id="8" name="Text 3"/>
          <p:cNvSpPr txBox="1"/>
          <p:nvPr/>
        </p:nvSpPr>
        <p:spPr>
          <a:xfrm>
            <a:off x="5380600" y="3247250"/>
            <a:ext cx="3242700" cy="780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Снижение объема отчетности на 35% сопутствует повышению профессионального удовлетворения и эффективности работы педагогов.
</a:t>
            </a:r>
            <a:endParaRPr lang="en-US" sz="1100" dirty="0"/>
          </a:p>
        </p:txBody>
      </p:sp>
      <p:sp>
        <p:nvSpPr>
          <p:cNvPr id="9" name="Text 4"/>
          <p:cNvSpPr txBox="1"/>
          <p:nvPr/>
        </p:nvSpPr>
        <p:spPr>
          <a:xfrm>
            <a:off x="870025" y="4549362"/>
            <a:ext cx="3990600" cy="37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Данные Министерства просвещения РФ, 2023
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618" y="1406675"/>
            <a:ext cx="2977515" cy="2220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522850" y="397250"/>
            <a:ext cx="7871700" cy="838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0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мероприятия и их эффективность
</a:t>
            </a:r>
            <a:endParaRPr lang="en-US" sz="3000" dirty="0"/>
          </a:p>
        </p:txBody>
      </p:sp>
      <p:sp>
        <p:nvSpPr>
          <p:cNvPr id="6" name="Text 2"/>
          <p:cNvSpPr txBox="1"/>
          <p:nvPr/>
        </p:nvSpPr>
        <p:spPr>
          <a:xfrm>
            <a:off x="5746225" y="1406675"/>
            <a:ext cx="2885400" cy="222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направления мероприятий с указанием целей и снижения времени на бумажную работу в процентах.
</a:t>
            </a:r>
            <a:endParaRPr lang="en-US" sz="1200" dirty="0"/>
          </a:p>
        </p:txBody>
      </p:sp>
      <p:sp>
        <p:nvSpPr>
          <p:cNvPr id="7" name="Text 3"/>
          <p:cNvSpPr txBox="1"/>
          <p:nvPr/>
        </p:nvSpPr>
        <p:spPr>
          <a:xfrm>
            <a:off x="516975" y="3747588"/>
            <a:ext cx="4876200" cy="701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Комплексный подход с включением цифровых решений и реформ нормативов обеспечивает наибольший результат.
</a:t>
            </a:r>
            <a:endParaRPr lang="en-US" sz="1200" dirty="0"/>
          </a:p>
        </p:txBody>
      </p:sp>
      <p:sp>
        <p:nvSpPr>
          <p:cNvPr id="8" name="Text 4"/>
          <p:cNvSpPr txBox="1"/>
          <p:nvPr/>
        </p:nvSpPr>
        <p:spPr>
          <a:xfrm>
            <a:off x="870025" y="4569900"/>
            <a:ext cx="4527300" cy="41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Отчет Минобрнауки, 2023
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B4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" y="0"/>
            <a:ext cx="4756733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  <p:sp>
        <p:nvSpPr>
          <p:cNvPr id="7" name="Text 1"/>
          <p:cNvSpPr txBox="1"/>
          <p:nvPr/>
        </p:nvSpPr>
        <p:spPr>
          <a:xfrm>
            <a:off x="4930100" y="397250"/>
            <a:ext cx="3492600" cy="143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7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Нормативные изменения и оптимизация отчетности
</a:t>
            </a:r>
            <a:endParaRPr lang="en-US" sz="2700" dirty="0"/>
          </a:p>
        </p:txBody>
      </p:sp>
      <p:sp>
        <p:nvSpPr>
          <p:cNvPr id="8" name="Text 2"/>
          <p:cNvSpPr txBox="1"/>
          <p:nvPr/>
        </p:nvSpPr>
        <p:spPr>
          <a:xfrm>
            <a:off x="5198700" y="2251100"/>
            <a:ext cx="3224100" cy="99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2022 году число обязательных форм отчетности сократили с 25 до 16, значительно снизив бюрократическую нагрузку на учреждения.
</a:t>
            </a:r>
            <a:endParaRPr lang="en-US" sz="1200" dirty="0"/>
          </a:p>
        </p:txBody>
      </p:sp>
      <p:sp>
        <p:nvSpPr>
          <p:cNvPr id="9" name="Text 3"/>
          <p:cNvSpPr txBox="1"/>
          <p:nvPr/>
        </p:nvSpPr>
        <p:spPr>
          <a:xfrm>
            <a:off x="5198700" y="3523825"/>
            <a:ext cx="3224100" cy="99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Отменены дублирующие проверки, а требования к документам стали более прозрачными, что повысило эффективность и снизило излишнюю бумажную работу.
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B4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  <p:sp>
        <p:nvSpPr>
          <p:cNvPr id="8" name="Text 1"/>
          <p:cNvSpPr txBox="1"/>
          <p:nvPr/>
        </p:nvSpPr>
        <p:spPr>
          <a:xfrm>
            <a:off x="522850" y="397250"/>
            <a:ext cx="5395500" cy="979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Кейс-стади и отзывы педагогов
</a:t>
            </a:r>
            <a:endParaRPr lang="en-US" sz="2800" dirty="0"/>
          </a:p>
        </p:txBody>
      </p:sp>
      <p:sp>
        <p:nvSpPr>
          <p:cNvPr id="9" name="Text 2"/>
          <p:cNvSpPr txBox="1"/>
          <p:nvPr/>
        </p:nvSpPr>
        <p:spPr>
          <a:xfrm>
            <a:off x="1034100" y="2928875"/>
            <a:ext cx="1363800" cy="138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2021 – Пилотный запуск электронных журналов
</a:t>
            </a: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15 школах внедрены стандартизированные электронные журналы, что снизило стресс учителей и упростило контроль.
</a:t>
            </a:r>
            <a:endParaRPr lang="en-US" sz="1100" dirty="0"/>
          </a:p>
        </p:txBody>
      </p:sp>
      <p:sp>
        <p:nvSpPr>
          <p:cNvPr id="10" name="Text 3"/>
          <p:cNvSpPr txBox="1"/>
          <p:nvPr/>
        </p:nvSpPr>
        <p:spPr>
          <a:xfrm>
            <a:off x="2932825" y="2401525"/>
            <a:ext cx="1363800" cy="138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2022 – Оптимизация процедур отчетности
</a:t>
            </a: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Сократили количество проверок и упростили заполнение форм, повысив удовлетворенность преподавателей.
</a:t>
            </a:r>
            <a:endParaRPr lang="en-US" sz="1100" dirty="0"/>
          </a:p>
        </p:txBody>
      </p:sp>
      <p:sp>
        <p:nvSpPr>
          <p:cNvPr id="11" name="Text 4"/>
          <p:cNvSpPr txBox="1"/>
          <p:nvPr/>
        </p:nvSpPr>
        <p:spPr>
          <a:xfrm>
            <a:off x="4831863" y="1837550"/>
            <a:ext cx="1363800" cy="138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2023 – Обучение и обратная связь
</a:t>
            </a: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78% педагогов отметили улучшение условий работы после участия в тренингах и использовании автоматизированных систем.
</a:t>
            </a:r>
            <a:endParaRPr lang="en-US" sz="1100" dirty="0"/>
          </a:p>
        </p:txBody>
      </p:sp>
      <p:sp>
        <p:nvSpPr>
          <p:cNvPr id="12" name="Text 5"/>
          <p:cNvSpPr txBox="1"/>
          <p:nvPr/>
        </p:nvSpPr>
        <p:spPr>
          <a:xfrm>
            <a:off x="6730613" y="1035025"/>
            <a:ext cx="1363800" cy="138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2023 – Расширение практик по всей стране
</a:t>
            </a:r>
            <a:r>
              <a:rPr lang="en-US" sz="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Проекты распространяются на все регионы, учитывая особенности каждого с целью снижения бюрократии.
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B4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675" y="1611491"/>
            <a:ext cx="4330800" cy="267756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522850" y="397250"/>
            <a:ext cx="7871700" cy="95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30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Региональная специфика бюрократической нагрузки
</a:t>
            </a:r>
            <a:endParaRPr lang="en-US" sz="3000" dirty="0"/>
          </a:p>
        </p:txBody>
      </p:sp>
      <p:sp>
        <p:nvSpPr>
          <p:cNvPr id="7" name="Text 2"/>
          <p:cNvSpPr txBox="1"/>
          <p:nvPr/>
        </p:nvSpPr>
        <p:spPr>
          <a:xfrm>
            <a:off x="5380600" y="1917175"/>
            <a:ext cx="3242700" cy="780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Цифровизация в мегаполисах снижает нагрузку, тогда как удалённые регионы испытывают трудности из-за инфраструктуры.
</a:t>
            </a:r>
            <a:endParaRPr lang="en-US" sz="1100" dirty="0"/>
          </a:p>
        </p:txBody>
      </p:sp>
      <p:sp>
        <p:nvSpPr>
          <p:cNvPr id="8" name="Text 3"/>
          <p:cNvSpPr txBox="1"/>
          <p:nvPr/>
        </p:nvSpPr>
        <p:spPr>
          <a:xfrm>
            <a:off x="5380600" y="3247250"/>
            <a:ext cx="3242700" cy="780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Инвестиции в инфраструктуру и обучение позволят сбалансировать условия по всей России для уменьшения бюрократии.
</a:t>
            </a:r>
            <a:endParaRPr lang="en-US" sz="1100" dirty="0"/>
          </a:p>
        </p:txBody>
      </p:sp>
      <p:sp>
        <p:nvSpPr>
          <p:cNvPr id="9" name="Text 4"/>
          <p:cNvSpPr txBox="1"/>
          <p:nvPr/>
        </p:nvSpPr>
        <p:spPr>
          <a:xfrm>
            <a:off x="870025" y="4549362"/>
            <a:ext cx="3990600" cy="376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НИУ ВШЭ, 2023
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0F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  <p:sp>
        <p:nvSpPr>
          <p:cNvPr id="4" name="Text 1"/>
          <p:cNvSpPr txBox="1"/>
          <p:nvPr/>
        </p:nvSpPr>
        <p:spPr>
          <a:xfrm>
            <a:off x="522850" y="397250"/>
            <a:ext cx="7871700" cy="49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33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Практическая реализация мер по снижению бюрократии
</a:t>
            </a:r>
            <a:endParaRPr lang="en-US" sz="2033" dirty="0"/>
          </a:p>
        </p:txBody>
      </p:sp>
      <p:sp>
        <p:nvSpPr>
          <p:cNvPr id="5" name="Text 2"/>
          <p:cNvSpPr txBox="1"/>
          <p:nvPr/>
        </p:nvSpPr>
        <p:spPr>
          <a:xfrm>
            <a:off x="1545650" y="1337573"/>
            <a:ext cx="6849000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600" dirty="0" smtClean="0">
                <a:latin typeface="a_Stamper" pitchFamily="82" charset="-52"/>
              </a:rPr>
              <a:t>Автоматизация рутинных административных задач в образовании</a:t>
            </a:r>
            <a:endParaRPr lang="en-US" sz="1600" dirty="0"/>
          </a:p>
        </p:txBody>
      </p:sp>
      <p:sp>
        <p:nvSpPr>
          <p:cNvPr id="6" name="Text 3"/>
          <p:cNvSpPr txBox="1"/>
          <p:nvPr/>
        </p:nvSpPr>
        <p:spPr>
          <a:xfrm>
            <a:off x="1545650" y="2569335"/>
            <a:ext cx="6600237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400" dirty="0" smtClean="0">
                <a:solidFill>
                  <a:schemeClr val="bg1"/>
                </a:solidFill>
                <a:latin typeface="a_Stamper" pitchFamily="82" charset="-52"/>
              </a:rPr>
              <a:t>Развитие цифровых платформ для упрощения взаимодействия между участниками образовательного процесса</a:t>
            </a:r>
            <a:r>
              <a:rPr lang="en-US" sz="14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7" name="Text 4"/>
          <p:cNvSpPr txBox="1"/>
          <p:nvPr/>
        </p:nvSpPr>
        <p:spPr>
          <a:xfrm>
            <a:off x="1545650" y="3641325"/>
            <a:ext cx="6849000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600" dirty="0" smtClean="0">
                <a:latin typeface="a_Stamper" pitchFamily="82" charset="-52"/>
              </a:rPr>
              <a:t>Создание единой информационной системы для образовательных учреждений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F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  <p:sp>
        <p:nvSpPr>
          <p:cNvPr id="4" name="Text 1"/>
          <p:cNvSpPr txBox="1"/>
          <p:nvPr/>
        </p:nvSpPr>
        <p:spPr>
          <a:xfrm>
            <a:off x="522850" y="397250"/>
            <a:ext cx="7871700" cy="49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33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Практическая реализация мер по снижению бюрократии
</a:t>
            </a:r>
            <a:endParaRPr lang="en-US" sz="2033" dirty="0"/>
          </a:p>
        </p:txBody>
      </p:sp>
      <p:sp>
        <p:nvSpPr>
          <p:cNvPr id="5" name="Text 2"/>
          <p:cNvSpPr txBox="1"/>
          <p:nvPr/>
        </p:nvSpPr>
        <p:spPr>
          <a:xfrm>
            <a:off x="1545650" y="1337573"/>
            <a:ext cx="6849000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dirty="0" smtClean="0">
                <a:latin typeface="a_Stamper" pitchFamily="82" charset="-52"/>
              </a:rPr>
              <a:t>Оптимизация отчётности и мониторинга в образовании</a:t>
            </a:r>
            <a:endParaRPr lang="en-US" dirty="0"/>
          </a:p>
        </p:txBody>
      </p:sp>
      <p:sp>
        <p:nvSpPr>
          <p:cNvPr id="6" name="Text 3"/>
          <p:cNvSpPr txBox="1"/>
          <p:nvPr/>
        </p:nvSpPr>
        <p:spPr>
          <a:xfrm>
            <a:off x="1545650" y="2569335"/>
            <a:ext cx="6600237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600" dirty="0" smtClean="0">
                <a:solidFill>
                  <a:schemeClr val="bg1"/>
                </a:solidFill>
                <a:latin typeface="a_Stamper" pitchFamily="82" charset="-52"/>
              </a:rPr>
              <a:t>Внедрение системы оценки эффективности бюрократических процедур </a:t>
            </a:r>
            <a:r>
              <a:rPr lang="en-US" sz="16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7" name="Text 4"/>
          <p:cNvSpPr txBox="1"/>
          <p:nvPr/>
        </p:nvSpPr>
        <p:spPr>
          <a:xfrm>
            <a:off x="1545650" y="3641325"/>
            <a:ext cx="6849000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dirty="0" smtClean="0">
                <a:latin typeface="a_Stamper" pitchFamily="82" charset="-52"/>
              </a:rPr>
              <a:t>Перенос части функций на внешние структуры</a:t>
            </a:r>
            <a:endParaRPr lang="en-US" dirty="0"/>
          </a:p>
        </p:txBody>
      </p:sp>
      <p:sp>
        <p:nvSpPr>
          <p:cNvPr id="8" name="Овал 7"/>
          <p:cNvSpPr/>
          <p:nvPr/>
        </p:nvSpPr>
        <p:spPr>
          <a:xfrm>
            <a:off x="708338" y="1260299"/>
            <a:ext cx="553792" cy="52986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08338" y="3641325"/>
            <a:ext cx="553792" cy="52986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08338" y="2449448"/>
            <a:ext cx="553792" cy="529863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04930" y="1337573"/>
            <a:ext cx="373488" cy="368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_Stamper" pitchFamily="82" charset="-52"/>
              </a:rPr>
              <a:t>4</a:t>
            </a:r>
            <a:endParaRPr lang="ru-RU" dirty="0">
              <a:solidFill>
                <a:schemeClr val="bg1"/>
              </a:solidFill>
              <a:latin typeface="a_Stamper" pitchFamily="82" charset="-5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4930" y="3721993"/>
            <a:ext cx="373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_Stamper" pitchFamily="82" charset="-52"/>
              </a:rPr>
              <a:t>6</a:t>
            </a:r>
            <a:endParaRPr lang="ru-RU" dirty="0">
              <a:solidFill>
                <a:schemeClr val="bg1"/>
              </a:solidFill>
              <a:latin typeface="a_Stamper" pitchFamily="82" charset="-5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4930" y="2569335"/>
            <a:ext cx="491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_Stamper" pitchFamily="82" charset="-52"/>
              </a:rPr>
              <a:t>5</a:t>
            </a:r>
            <a:endParaRPr lang="ru-RU" dirty="0">
              <a:latin typeface="a_Stamper" pitchFamily="82" charset="-5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F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  <p:sp>
        <p:nvSpPr>
          <p:cNvPr id="4" name="Text 1"/>
          <p:cNvSpPr txBox="1"/>
          <p:nvPr/>
        </p:nvSpPr>
        <p:spPr>
          <a:xfrm>
            <a:off x="522850" y="397250"/>
            <a:ext cx="7871700" cy="49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33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Практическая реализация мер по снижению бюрократии
</a:t>
            </a:r>
            <a:endParaRPr lang="en-US" sz="2033" dirty="0"/>
          </a:p>
        </p:txBody>
      </p:sp>
      <p:sp>
        <p:nvSpPr>
          <p:cNvPr id="5" name="Text 2"/>
          <p:cNvSpPr txBox="1"/>
          <p:nvPr/>
        </p:nvSpPr>
        <p:spPr>
          <a:xfrm>
            <a:off x="1545650" y="1337573"/>
            <a:ext cx="6849000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600" dirty="0" smtClean="0">
                <a:latin typeface="a_Stamper" pitchFamily="82" charset="-52"/>
              </a:rPr>
              <a:t>Обеспечение прозрачности и доступности информации для участников образовательного процесса</a:t>
            </a:r>
            <a:endParaRPr lang="en-US" sz="1600" dirty="0"/>
          </a:p>
        </p:txBody>
      </p:sp>
      <p:sp>
        <p:nvSpPr>
          <p:cNvPr id="6" name="Text 3"/>
          <p:cNvSpPr txBox="1"/>
          <p:nvPr/>
        </p:nvSpPr>
        <p:spPr>
          <a:xfrm>
            <a:off x="1545650" y="2569335"/>
            <a:ext cx="6600237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600" dirty="0" smtClean="0">
                <a:solidFill>
                  <a:schemeClr val="bg1"/>
                </a:solidFill>
                <a:latin typeface="a_Stamper" pitchFamily="82" charset="-52"/>
              </a:rPr>
              <a:t>Повышение роли профессиональных сообществ в разработке и внедрении образовательных стандартов </a:t>
            </a:r>
            <a:r>
              <a:rPr lang="en-US" sz="16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7" name="Text 4"/>
          <p:cNvSpPr txBox="1"/>
          <p:nvPr/>
        </p:nvSpPr>
        <p:spPr>
          <a:xfrm>
            <a:off x="1545650" y="3641325"/>
            <a:ext cx="6849000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600" dirty="0" smtClean="0">
                <a:latin typeface="a_Stamper" pitchFamily="82" charset="-52"/>
              </a:rPr>
              <a:t>Развитие механизмов общественного контроля за бюрократическими процедурами в образовании</a:t>
            </a:r>
            <a:endParaRPr lang="en-US" sz="1600" dirty="0"/>
          </a:p>
        </p:txBody>
      </p:sp>
      <p:sp>
        <p:nvSpPr>
          <p:cNvPr id="8" name="Овал 7"/>
          <p:cNvSpPr/>
          <p:nvPr/>
        </p:nvSpPr>
        <p:spPr>
          <a:xfrm>
            <a:off x="708338" y="1260299"/>
            <a:ext cx="553792" cy="52986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08338" y="2449448"/>
            <a:ext cx="553792" cy="529863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08338" y="3641325"/>
            <a:ext cx="553792" cy="52986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04930" y="1337573"/>
            <a:ext cx="373488" cy="368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_Stamper" pitchFamily="82" charset="-52"/>
              </a:rPr>
              <a:t>7</a:t>
            </a:r>
            <a:endParaRPr lang="ru-RU" dirty="0">
              <a:solidFill>
                <a:schemeClr val="bg1"/>
              </a:solidFill>
              <a:latin typeface="a_Stamper" pitchFamily="82" charset="-5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4930" y="3728433"/>
            <a:ext cx="373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_Stamper" pitchFamily="82" charset="-52"/>
              </a:rPr>
              <a:t>9</a:t>
            </a:r>
            <a:endParaRPr lang="ru-RU" dirty="0">
              <a:solidFill>
                <a:schemeClr val="bg1"/>
              </a:solidFill>
              <a:latin typeface="a_Stamper" pitchFamily="82" charset="-5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4930" y="2569335"/>
            <a:ext cx="373488" cy="368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_Stamper" pitchFamily="82" charset="-52"/>
              </a:rPr>
              <a:t>8</a:t>
            </a:r>
            <a:endParaRPr lang="ru-RU" dirty="0">
              <a:latin typeface="a_Stamper" pitchFamily="82" charset="-5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0FF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8523925" y="227300"/>
            <a:ext cx="446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15000"/>
              </a:lnSpc>
              <a:buNone/>
            </a:pPr>
            <a:r>
              <a:rPr lang="en-US" sz="10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  <p:sp>
        <p:nvSpPr>
          <p:cNvPr id="4" name="Text 1"/>
          <p:cNvSpPr txBox="1"/>
          <p:nvPr/>
        </p:nvSpPr>
        <p:spPr>
          <a:xfrm>
            <a:off x="522850" y="397250"/>
            <a:ext cx="7871700" cy="49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33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Практическая реализация мер по снижению бюрократии
</a:t>
            </a:r>
            <a:endParaRPr lang="en-US" sz="2033" dirty="0"/>
          </a:p>
        </p:txBody>
      </p:sp>
      <p:sp>
        <p:nvSpPr>
          <p:cNvPr id="5" name="Text 2"/>
          <p:cNvSpPr txBox="1"/>
          <p:nvPr/>
        </p:nvSpPr>
        <p:spPr>
          <a:xfrm>
            <a:off x="1423115" y="1210614"/>
            <a:ext cx="6849000" cy="7413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dirty="0" err="1" smtClean="0">
                <a:latin typeface="Arial Black" pitchFamily="34" charset="0"/>
              </a:rPr>
              <a:t>Создание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волонтерских</a:t>
            </a:r>
            <a:r>
              <a:rPr lang="en-US" sz="2000" dirty="0" smtClean="0">
                <a:latin typeface="Arial Black" pitchFamily="34" charset="0"/>
              </a:rPr>
              <a:t> </a:t>
            </a:r>
            <a:r>
              <a:rPr lang="en-US" sz="2000" dirty="0" err="1" smtClean="0">
                <a:latin typeface="Arial Black" pitchFamily="34" charset="0"/>
              </a:rPr>
              <a:t>групп</a:t>
            </a:r>
            <a:endParaRPr lang="en-US" sz="2000" dirty="0">
              <a:latin typeface="Arial Black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708338" y="1210614"/>
            <a:ext cx="553792" cy="52986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708338" y="2438716"/>
            <a:ext cx="553792" cy="529863"/>
          </a:xfrm>
          <a:prstGeom prst="ellipse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08338" y="3610693"/>
            <a:ext cx="553792" cy="52986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08338" y="1307206"/>
            <a:ext cx="6181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_Stamper" pitchFamily="82" charset="-52"/>
              </a:rPr>
              <a:t>10</a:t>
            </a:r>
            <a:endParaRPr lang="ru-RU" dirty="0">
              <a:solidFill>
                <a:schemeClr val="bg1"/>
              </a:solidFill>
              <a:latin typeface="a_Stamper" pitchFamily="82" charset="-5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B42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516150" y="560231"/>
            <a:ext cx="8111700" cy="11319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800" dirty="0">
                <a:solidFill>
                  <a:schemeClr val="bg1"/>
                </a:solidFill>
                <a:latin typeface="Franklin Gothic Heavy" pitchFamily="34" charset="0"/>
                <a:ea typeface="Arial" pitchFamily="34" charset="-122"/>
                <a:cs typeface="Arial" pitchFamily="34" charset="-120"/>
              </a:rPr>
              <a:t>Результаты и перспективы снижения бюрократии в образовании
</a:t>
            </a:r>
            <a:endParaRPr lang="en-US" sz="2800" dirty="0">
              <a:solidFill>
                <a:schemeClr val="bg1"/>
              </a:solidFill>
              <a:latin typeface="Franklin Gothic Heavy" pitchFamily="34" charset="0"/>
            </a:endParaRPr>
          </a:p>
        </p:txBody>
      </p:sp>
      <p:sp>
        <p:nvSpPr>
          <p:cNvPr id="4" name="Text 1"/>
          <p:cNvSpPr txBox="1"/>
          <p:nvPr/>
        </p:nvSpPr>
        <p:spPr>
          <a:xfrm>
            <a:off x="516150" y="1692131"/>
            <a:ext cx="8111700" cy="1131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1400" b="1" dirty="0" smtClean="0"/>
              <a:t>Ключевые факторы успеха для Калиновской СОШ:</a:t>
            </a:r>
            <a:endParaRPr lang="ru-RU" sz="1400" dirty="0" smtClean="0"/>
          </a:p>
          <a:p>
            <a:pPr lvl="0"/>
            <a:r>
              <a:rPr lang="ru-RU" sz="1400" b="1" dirty="0" smtClean="0"/>
              <a:t>Поддержка директора школы:</a:t>
            </a:r>
            <a:r>
              <a:rPr lang="ru-RU" sz="1400" dirty="0" smtClean="0"/>
              <a:t> Важно, чтобы директор был инициатором и главным сторонником изменений.</a:t>
            </a:r>
          </a:p>
          <a:p>
            <a:pPr lvl="0"/>
            <a:r>
              <a:rPr lang="ru-RU" sz="1400" b="1" dirty="0" smtClean="0"/>
              <a:t>Вовлечение учителей:</a:t>
            </a:r>
            <a:r>
              <a:rPr lang="ru-RU" sz="1400" dirty="0" smtClean="0"/>
              <a:t> Учителя должны быть активно вовлечены в процесс планирования и реализации мероприятий.</a:t>
            </a:r>
          </a:p>
          <a:p>
            <a:pPr lvl="0"/>
            <a:r>
              <a:rPr lang="ru-RU" sz="1400" b="1" dirty="0" smtClean="0"/>
              <a:t>Постепенный подход:</a:t>
            </a:r>
            <a:r>
              <a:rPr lang="ru-RU" sz="1400" dirty="0" smtClean="0"/>
              <a:t> Не стоит пытаться сделать все сразу. Лучше начинать с малого и постепенно расширять масштаб изменений.</a:t>
            </a:r>
          </a:p>
          <a:p>
            <a:pPr lvl="0"/>
            <a:r>
              <a:rPr lang="ru-RU" sz="1400" b="1" dirty="0" smtClean="0"/>
              <a:t>Учет местных особенностей:</a:t>
            </a:r>
            <a:r>
              <a:rPr lang="ru-RU" sz="1400" dirty="0" smtClean="0"/>
              <a:t> Важно адаптировать общие рекомендации к конкретным условиям «Калиновской СОШ» и Республики Дагестан.</a:t>
            </a:r>
          </a:p>
          <a:p>
            <a:pPr lvl="0"/>
            <a:r>
              <a:rPr lang="ru-RU" sz="1400" b="1" dirty="0" smtClean="0"/>
              <a:t>Регулярный мониторинг и оценка результатов:</a:t>
            </a:r>
            <a:r>
              <a:rPr lang="ru-RU" sz="1400" dirty="0" smtClean="0"/>
              <a:t> Необходимо постоянно отслеживать прогресс реализации мероприятий и оценивать их эффективность.</a:t>
            </a:r>
          </a:p>
          <a:p>
            <a:r>
              <a:rPr lang="ru-RU" sz="1400" dirty="0" smtClean="0"/>
              <a:t>               Эти мероприятия, адаптированные к условиям Калиновской СОШ, помогут снизить бюрократическую нагрузку, повысить эффективность работы учителей и улучшить качество образования. </a:t>
            </a:r>
          </a:p>
          <a:p>
            <a:r>
              <a:rPr lang="ru-RU" sz="1400" dirty="0" smtClean="0"/>
              <a:t> </a:t>
            </a:r>
          </a:p>
          <a:p>
            <a:pPr marL="0" indent="0" algn="l">
              <a:lnSpc>
                <a:spcPct val="100000"/>
              </a:lnSpc>
              <a:buNone/>
            </a:pPr>
            <a:r>
              <a:rPr lang="en-US" sz="1400" dirty="0">
                <a:solidFill>
                  <a:srgbClr val="0B424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558</Words>
  <Application>Microsoft Office PowerPoint</Application>
  <PresentationFormat>Экран (16:9)</PresentationFormat>
  <Paragraphs>88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ШКОЛА </cp:lastModifiedBy>
  <cp:revision>15</cp:revision>
  <dcterms:created xsi:type="dcterms:W3CDTF">2025-10-14T01:11:26Z</dcterms:created>
  <dcterms:modified xsi:type="dcterms:W3CDTF">2025-10-14T10:20:57Z</dcterms:modified>
</cp:coreProperties>
</file>