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8B0F39-65EA-499C-B147-154A433407FE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B16E3-4D0C-45A0-A595-035A8577F5B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3721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ru-RU" b="1" cap="small" baseline="0">
                <a:solidFill>
                  <a:srgbClr val="0033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ru-RU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858000" y="5105400"/>
            <a:ext cx="1828800" cy="990600"/>
          </a:xfrm>
        </p:spPr>
        <p:txBody>
          <a:bodyPr rtlCol="0">
            <a:normAutofit/>
          </a:bodyPr>
          <a:lstStyle>
            <a:lvl1pPr marL="0" indent="0" algn="ctr" eaLnBrk="1" latinLnBrk="0" hangingPunct="1">
              <a:buNone/>
              <a:defRPr kumimoji="0" lang="ru-RU" sz="2000" baseline="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75" y="0"/>
            <a:ext cx="91725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3048000"/>
            <a:ext cx="4343400" cy="1362075"/>
          </a:xfrm>
        </p:spPr>
        <p:txBody>
          <a:bodyPr anchor="b"/>
          <a:lstStyle>
            <a:lvl1pPr algn="l" eaLnBrk="1" latinLnBrk="0" hangingPunct="1">
              <a:defRPr kumimoji="0" lang="ru-RU"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781800" y="5334000"/>
            <a:ext cx="2133600" cy="990600"/>
          </a:xfrm>
        </p:spPr>
        <p:txBody>
          <a:bodyPr rtlCol="0">
            <a:normAutofit/>
          </a:bodyPr>
          <a:lstStyle>
            <a:lvl1pPr marL="0" indent="0" algn="ctr" eaLnBrk="1" latinLnBrk="0" hangingPunct="1">
              <a:buNone/>
              <a:defRPr kumimoji="0" lang="ru-RU" sz="18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69632"/>
            <a:ext cx="8077200" cy="1143000"/>
          </a:xfrm>
        </p:spPr>
        <p:txBody>
          <a:bodyPr/>
          <a:lstStyle>
            <a:lvl1pPr algn="l" eaLnBrk="1" latinLnBrk="0" hangingPunct="1">
              <a:defRPr kumimoji="0" lang="ru-RU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ru-RU" sz="3200">
                <a:latin typeface="+mn-lt"/>
              </a:defRPr>
            </a:lvl1pPr>
            <a:lvl2pPr eaLnBrk="1" latinLnBrk="0" hangingPunct="1">
              <a:defRPr kumimoji="0" lang="ru-RU" sz="2800">
                <a:latin typeface="+mn-lt"/>
              </a:defRPr>
            </a:lvl2pPr>
            <a:lvl3pPr eaLnBrk="1" latinLnBrk="0" hangingPunct="1">
              <a:defRPr kumimoji="0" lang="ru-RU" sz="2400">
                <a:latin typeface="+mn-lt"/>
              </a:defRPr>
            </a:lvl3pPr>
            <a:lvl4pPr eaLnBrk="1" latinLnBrk="0" hangingPunct="1">
              <a:defRPr kumimoji="0" lang="ru-RU" sz="2400">
                <a:latin typeface="+mn-lt"/>
              </a:defRPr>
            </a:lvl4pPr>
            <a:lvl5pPr eaLnBrk="1" latinLnBrk="0" hangingPunct="1">
              <a:defRPr kumimoji="0" lang="ru-RU" sz="2400">
                <a:latin typeface="+mn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ru-RU" sz="2800"/>
            </a:lvl1pPr>
            <a:lvl2pPr eaLnBrk="1" latinLnBrk="0" hangingPunct="1">
              <a:defRPr kumimoji="0" lang="ru-RU" sz="2400"/>
            </a:lvl2pPr>
            <a:lvl3pPr eaLnBrk="1" latinLnBrk="0" hangingPunct="1">
              <a:defRPr kumimoji="0" lang="ru-RU" sz="2000"/>
            </a:lvl3pPr>
            <a:lvl4pPr eaLnBrk="1" latinLnBrk="0" hangingPunct="1">
              <a:defRPr kumimoji="0" lang="ru-RU" sz="1800"/>
            </a:lvl4pPr>
            <a:lvl5pPr eaLnBrk="1" latinLnBrk="0" hangingPunct="1">
              <a:defRPr kumimoji="0" lang="ru-RU" sz="1800"/>
            </a:lvl5pPr>
            <a:lvl6pPr eaLnBrk="1" latinLnBrk="0" hangingPunct="1">
              <a:defRPr kumimoji="0" lang="ru-RU" sz="1800"/>
            </a:lvl6pPr>
            <a:lvl7pPr eaLnBrk="1" latinLnBrk="0" hangingPunct="1">
              <a:defRPr kumimoji="0" lang="ru-RU" sz="1800"/>
            </a:lvl7pPr>
            <a:lvl8pPr eaLnBrk="1" latinLnBrk="0" hangingPunct="1">
              <a:defRPr kumimoji="0" lang="ru-RU" sz="1800"/>
            </a:lvl8pPr>
            <a:lvl9pPr eaLnBrk="1" latinLnBrk="0" hangingPunct="1">
              <a:defRPr kumimoji="0" lang="ru-RU"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ru-RU" sz="2800"/>
            </a:lvl1pPr>
            <a:lvl2pPr eaLnBrk="1" latinLnBrk="0" hangingPunct="1">
              <a:defRPr kumimoji="0" lang="ru-RU" sz="2400"/>
            </a:lvl2pPr>
            <a:lvl3pPr eaLnBrk="1" latinLnBrk="0" hangingPunct="1">
              <a:defRPr kumimoji="0" lang="ru-RU" sz="2000"/>
            </a:lvl3pPr>
            <a:lvl4pPr eaLnBrk="1" latinLnBrk="0" hangingPunct="1">
              <a:defRPr kumimoji="0" lang="ru-RU" sz="1800"/>
            </a:lvl4pPr>
            <a:lvl5pPr eaLnBrk="1" latinLnBrk="0" hangingPunct="1">
              <a:defRPr kumimoji="0" lang="ru-RU" sz="1800"/>
            </a:lvl5pPr>
            <a:lvl6pPr eaLnBrk="1" latinLnBrk="0" hangingPunct="1">
              <a:defRPr kumimoji="0" lang="ru-RU" sz="1800"/>
            </a:lvl6pPr>
            <a:lvl7pPr eaLnBrk="1" latinLnBrk="0" hangingPunct="1">
              <a:defRPr kumimoji="0" lang="ru-RU" sz="1800"/>
            </a:lvl7pPr>
            <a:lvl8pPr eaLnBrk="1" latinLnBrk="0" hangingPunct="1">
              <a:defRPr kumimoji="0" lang="ru-RU" sz="1800"/>
            </a:lvl8pPr>
            <a:lvl9pPr eaLnBrk="1" latinLnBrk="0" hangingPunct="1">
              <a:defRPr kumimoji="0" lang="ru-RU"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ru-RU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ru-RU" sz="2400" b="1"/>
            </a:lvl1pPr>
            <a:lvl2pPr marL="457200" indent="0" eaLnBrk="1" latinLnBrk="0" hangingPunct="1">
              <a:buNone/>
              <a:defRPr kumimoji="0" lang="ru-RU" sz="2000" b="1"/>
            </a:lvl2pPr>
            <a:lvl3pPr marL="914400" indent="0" eaLnBrk="1" latinLnBrk="0" hangingPunct="1">
              <a:buNone/>
              <a:defRPr kumimoji="0" lang="ru-RU" sz="1800" b="1"/>
            </a:lvl3pPr>
            <a:lvl4pPr marL="1371600" indent="0" eaLnBrk="1" latinLnBrk="0" hangingPunct="1">
              <a:buNone/>
              <a:defRPr kumimoji="0" lang="ru-RU" sz="1600" b="1"/>
            </a:lvl4pPr>
            <a:lvl5pPr marL="1828800" indent="0" eaLnBrk="1" latinLnBrk="0" hangingPunct="1">
              <a:buNone/>
              <a:defRPr kumimoji="0" lang="ru-RU" sz="1600" b="1"/>
            </a:lvl5pPr>
            <a:lvl6pPr marL="2286000" indent="0" eaLnBrk="1" latinLnBrk="0" hangingPunct="1">
              <a:buNone/>
              <a:defRPr kumimoji="0" lang="ru-RU" sz="1600" b="1"/>
            </a:lvl6pPr>
            <a:lvl7pPr marL="2743200" indent="0" eaLnBrk="1" latinLnBrk="0" hangingPunct="1">
              <a:buNone/>
              <a:defRPr kumimoji="0" lang="ru-RU" sz="1600" b="1"/>
            </a:lvl7pPr>
            <a:lvl8pPr marL="3200400" indent="0" eaLnBrk="1" latinLnBrk="0" hangingPunct="1">
              <a:buNone/>
              <a:defRPr kumimoji="0" lang="ru-RU" sz="1600" b="1"/>
            </a:lvl8pPr>
            <a:lvl9pPr marL="3657600" indent="0" eaLnBrk="1" latinLnBrk="0" hangingPunct="1">
              <a:buNone/>
              <a:defRPr kumimoji="0" lang="ru-RU"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ru-RU" sz="2400"/>
            </a:lvl1pPr>
            <a:lvl2pPr eaLnBrk="1" latinLnBrk="0" hangingPunct="1">
              <a:defRPr kumimoji="0" lang="ru-RU" sz="2000"/>
            </a:lvl2pPr>
            <a:lvl3pPr eaLnBrk="1" latinLnBrk="0" hangingPunct="1">
              <a:defRPr kumimoji="0" lang="ru-RU" sz="1800"/>
            </a:lvl3pPr>
            <a:lvl4pPr eaLnBrk="1" latinLnBrk="0" hangingPunct="1">
              <a:defRPr kumimoji="0" lang="ru-RU" sz="1600"/>
            </a:lvl4pPr>
            <a:lvl5pPr eaLnBrk="1" latinLnBrk="0" hangingPunct="1">
              <a:defRPr kumimoji="0" lang="ru-RU" sz="1600"/>
            </a:lvl5pPr>
            <a:lvl6pPr eaLnBrk="1" latinLnBrk="0" hangingPunct="1">
              <a:defRPr kumimoji="0" lang="ru-RU" sz="1600"/>
            </a:lvl6pPr>
            <a:lvl7pPr eaLnBrk="1" latinLnBrk="0" hangingPunct="1">
              <a:defRPr kumimoji="0" lang="ru-RU" sz="1600"/>
            </a:lvl7pPr>
            <a:lvl8pPr eaLnBrk="1" latinLnBrk="0" hangingPunct="1">
              <a:defRPr kumimoji="0" lang="ru-RU" sz="1600"/>
            </a:lvl8pPr>
            <a:lvl9pPr eaLnBrk="1" latinLnBrk="0" hangingPunct="1">
              <a:defRPr kumimoji="0" lang="ru-RU"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ru-RU" sz="2400" b="1"/>
            </a:lvl1pPr>
            <a:lvl2pPr marL="457200" indent="0" eaLnBrk="1" latinLnBrk="0" hangingPunct="1">
              <a:buNone/>
              <a:defRPr kumimoji="0" lang="ru-RU" sz="2000" b="1"/>
            </a:lvl2pPr>
            <a:lvl3pPr marL="914400" indent="0" eaLnBrk="1" latinLnBrk="0" hangingPunct="1">
              <a:buNone/>
              <a:defRPr kumimoji="0" lang="ru-RU" sz="1800" b="1"/>
            </a:lvl3pPr>
            <a:lvl4pPr marL="1371600" indent="0" eaLnBrk="1" latinLnBrk="0" hangingPunct="1">
              <a:buNone/>
              <a:defRPr kumimoji="0" lang="ru-RU" sz="1600" b="1"/>
            </a:lvl4pPr>
            <a:lvl5pPr marL="1828800" indent="0" eaLnBrk="1" latinLnBrk="0" hangingPunct="1">
              <a:buNone/>
              <a:defRPr kumimoji="0" lang="ru-RU" sz="1600" b="1"/>
            </a:lvl5pPr>
            <a:lvl6pPr marL="2286000" indent="0" eaLnBrk="1" latinLnBrk="0" hangingPunct="1">
              <a:buNone/>
              <a:defRPr kumimoji="0" lang="ru-RU" sz="1600" b="1"/>
            </a:lvl6pPr>
            <a:lvl7pPr marL="2743200" indent="0" eaLnBrk="1" latinLnBrk="0" hangingPunct="1">
              <a:buNone/>
              <a:defRPr kumimoji="0" lang="ru-RU" sz="1600" b="1"/>
            </a:lvl7pPr>
            <a:lvl8pPr marL="3200400" indent="0" eaLnBrk="1" latinLnBrk="0" hangingPunct="1">
              <a:buNone/>
              <a:defRPr kumimoji="0" lang="ru-RU" sz="1600" b="1"/>
            </a:lvl8pPr>
            <a:lvl9pPr marL="3657600" indent="0" eaLnBrk="1" latinLnBrk="0" hangingPunct="1">
              <a:buNone/>
              <a:defRPr kumimoji="0" lang="ru-RU"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ru-RU" sz="2400"/>
            </a:lvl1pPr>
            <a:lvl2pPr eaLnBrk="1" latinLnBrk="0" hangingPunct="1">
              <a:defRPr kumimoji="0" lang="ru-RU" sz="2000"/>
            </a:lvl2pPr>
            <a:lvl3pPr eaLnBrk="1" latinLnBrk="0" hangingPunct="1">
              <a:defRPr kumimoji="0" lang="ru-RU" sz="1800"/>
            </a:lvl3pPr>
            <a:lvl4pPr eaLnBrk="1" latinLnBrk="0" hangingPunct="1">
              <a:defRPr kumimoji="0" lang="ru-RU" sz="1600"/>
            </a:lvl4pPr>
            <a:lvl5pPr eaLnBrk="1" latinLnBrk="0" hangingPunct="1">
              <a:defRPr kumimoji="0" lang="ru-RU" sz="1600"/>
            </a:lvl5pPr>
            <a:lvl6pPr eaLnBrk="1" latinLnBrk="0" hangingPunct="1">
              <a:defRPr kumimoji="0" lang="ru-RU" sz="1600"/>
            </a:lvl6pPr>
            <a:lvl7pPr eaLnBrk="1" latinLnBrk="0" hangingPunct="1">
              <a:defRPr kumimoji="0" lang="ru-RU" sz="1600"/>
            </a:lvl7pPr>
            <a:lvl8pPr eaLnBrk="1" latinLnBrk="0" hangingPunct="1">
              <a:defRPr kumimoji="0" lang="ru-RU" sz="1600"/>
            </a:lvl8pPr>
            <a:lvl9pPr eaLnBrk="1" latinLnBrk="0" hangingPunct="1">
              <a:defRPr kumimoji="0" lang="ru-RU"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ru-RU" sz="2000" b="1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ru-RU" sz="3200"/>
            </a:lvl1pPr>
            <a:lvl2pPr eaLnBrk="1" latinLnBrk="0" hangingPunct="1">
              <a:defRPr kumimoji="0" lang="ru-RU" sz="2800"/>
            </a:lvl2pPr>
            <a:lvl3pPr eaLnBrk="1" latinLnBrk="0" hangingPunct="1">
              <a:defRPr kumimoji="0" lang="ru-RU" sz="2400"/>
            </a:lvl3pPr>
            <a:lvl4pPr eaLnBrk="1" latinLnBrk="0" hangingPunct="1">
              <a:defRPr kumimoji="0" lang="ru-RU" sz="2000"/>
            </a:lvl4pPr>
            <a:lvl5pPr eaLnBrk="1" latinLnBrk="0" hangingPunct="1">
              <a:defRPr kumimoji="0" lang="ru-RU" sz="2000"/>
            </a:lvl5pPr>
            <a:lvl6pPr eaLnBrk="1" latinLnBrk="0" hangingPunct="1">
              <a:defRPr kumimoji="0" lang="ru-RU" sz="2000"/>
            </a:lvl6pPr>
            <a:lvl7pPr eaLnBrk="1" latinLnBrk="0" hangingPunct="1">
              <a:defRPr kumimoji="0" lang="ru-RU" sz="2000"/>
            </a:lvl7pPr>
            <a:lvl8pPr eaLnBrk="1" latinLnBrk="0" hangingPunct="1">
              <a:defRPr kumimoji="0" lang="ru-RU" sz="2000"/>
            </a:lvl8pPr>
            <a:lvl9pPr eaLnBrk="1" latinLnBrk="0" hangingPunct="1">
              <a:defRPr kumimoji="0" lang="ru-RU"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ru-RU" sz="1400"/>
            </a:lvl1pPr>
            <a:lvl2pPr marL="457200" indent="0" eaLnBrk="1" latinLnBrk="0" hangingPunct="1">
              <a:buNone/>
              <a:defRPr kumimoji="0" lang="ru-RU" sz="1200"/>
            </a:lvl2pPr>
            <a:lvl3pPr marL="914400" indent="0" eaLnBrk="1" latinLnBrk="0" hangingPunct="1">
              <a:buNone/>
              <a:defRPr kumimoji="0" lang="ru-RU" sz="1000"/>
            </a:lvl3pPr>
            <a:lvl4pPr marL="1371600" indent="0" eaLnBrk="1" latinLnBrk="0" hangingPunct="1">
              <a:buNone/>
              <a:defRPr kumimoji="0" lang="ru-RU" sz="900"/>
            </a:lvl4pPr>
            <a:lvl5pPr marL="1828800" indent="0" eaLnBrk="1" latinLnBrk="0" hangingPunct="1">
              <a:buNone/>
              <a:defRPr kumimoji="0" lang="ru-RU" sz="900"/>
            </a:lvl5pPr>
            <a:lvl6pPr marL="2286000" indent="0" eaLnBrk="1" latinLnBrk="0" hangingPunct="1">
              <a:buNone/>
              <a:defRPr kumimoji="0" lang="ru-RU" sz="900"/>
            </a:lvl6pPr>
            <a:lvl7pPr marL="2743200" indent="0" eaLnBrk="1" latinLnBrk="0" hangingPunct="1">
              <a:buNone/>
              <a:defRPr kumimoji="0" lang="ru-RU" sz="900"/>
            </a:lvl7pPr>
            <a:lvl8pPr marL="3200400" indent="0" eaLnBrk="1" latinLnBrk="0" hangingPunct="1">
              <a:buNone/>
              <a:defRPr kumimoji="0" lang="ru-RU" sz="900"/>
            </a:lvl8pPr>
            <a:lvl9pPr marL="3657600" indent="0" eaLnBrk="1" latinLnBrk="0" hangingPunct="1">
              <a:buNone/>
              <a:defRPr kumimoji="0" lang="ru-RU"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ru-RU" sz="2000" b="1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 eaLnBrk="1" latinLnBrk="0" hangingPunct="1">
              <a:buNone/>
              <a:defRPr kumimoji="0" lang="ru-RU" sz="3200"/>
            </a:lvl1pPr>
            <a:lvl2pPr marL="457200" indent="0" eaLnBrk="1" latinLnBrk="0" hangingPunct="1">
              <a:buNone/>
              <a:defRPr kumimoji="0" lang="ru-RU" sz="2800"/>
            </a:lvl2pPr>
            <a:lvl3pPr marL="914400" indent="0" eaLnBrk="1" latinLnBrk="0" hangingPunct="1">
              <a:buNone/>
              <a:defRPr kumimoji="0" lang="ru-RU" sz="2400"/>
            </a:lvl3pPr>
            <a:lvl4pPr marL="1371600" indent="0" eaLnBrk="1" latinLnBrk="0" hangingPunct="1">
              <a:buNone/>
              <a:defRPr kumimoji="0" lang="ru-RU" sz="2000"/>
            </a:lvl4pPr>
            <a:lvl5pPr marL="1828800" indent="0" eaLnBrk="1" latinLnBrk="0" hangingPunct="1">
              <a:buNone/>
              <a:defRPr kumimoji="0" lang="ru-RU" sz="2000"/>
            </a:lvl5pPr>
            <a:lvl6pPr marL="2286000" indent="0" eaLnBrk="1" latinLnBrk="0" hangingPunct="1">
              <a:buNone/>
              <a:defRPr kumimoji="0" lang="ru-RU" sz="2000"/>
            </a:lvl6pPr>
            <a:lvl7pPr marL="2743200" indent="0" eaLnBrk="1" latinLnBrk="0" hangingPunct="1">
              <a:buNone/>
              <a:defRPr kumimoji="0" lang="ru-RU" sz="2000"/>
            </a:lvl7pPr>
            <a:lvl8pPr marL="3200400" indent="0" eaLnBrk="1" latinLnBrk="0" hangingPunct="1">
              <a:buNone/>
              <a:defRPr kumimoji="0" lang="ru-RU" sz="2000"/>
            </a:lvl8pPr>
            <a:lvl9pPr marL="3657600" indent="0" eaLnBrk="1" latinLnBrk="0" hangingPunct="1">
              <a:buNone/>
              <a:defRPr kumimoji="0" lang="ru-RU"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ru-RU" sz="1400"/>
            </a:lvl1pPr>
            <a:lvl2pPr marL="457200" indent="0" eaLnBrk="1" latinLnBrk="0" hangingPunct="1">
              <a:buNone/>
              <a:defRPr kumimoji="0" lang="ru-RU" sz="1200"/>
            </a:lvl2pPr>
            <a:lvl3pPr marL="914400" indent="0" eaLnBrk="1" latinLnBrk="0" hangingPunct="1">
              <a:buNone/>
              <a:defRPr kumimoji="0" lang="ru-RU" sz="1000"/>
            </a:lvl3pPr>
            <a:lvl4pPr marL="1371600" indent="0" eaLnBrk="1" latinLnBrk="0" hangingPunct="1">
              <a:buNone/>
              <a:defRPr kumimoji="0" lang="ru-RU" sz="900"/>
            </a:lvl4pPr>
            <a:lvl5pPr marL="1828800" indent="0" eaLnBrk="1" latinLnBrk="0" hangingPunct="1">
              <a:buNone/>
              <a:defRPr kumimoji="0" lang="ru-RU" sz="900"/>
            </a:lvl5pPr>
            <a:lvl6pPr marL="2286000" indent="0" eaLnBrk="1" latinLnBrk="0" hangingPunct="1">
              <a:buNone/>
              <a:defRPr kumimoji="0" lang="ru-RU" sz="900"/>
            </a:lvl6pPr>
            <a:lvl7pPr marL="2743200" indent="0" eaLnBrk="1" latinLnBrk="0" hangingPunct="1">
              <a:buNone/>
              <a:defRPr kumimoji="0" lang="ru-RU" sz="900"/>
            </a:lvl7pPr>
            <a:lvl8pPr marL="3200400" indent="0" eaLnBrk="1" latinLnBrk="0" hangingPunct="1">
              <a:buNone/>
              <a:defRPr kumimoji="0" lang="ru-RU" sz="900"/>
            </a:lvl8pPr>
            <a:lvl9pPr marL="3657600" indent="0" eaLnBrk="1" latinLnBrk="0" hangingPunct="1">
              <a:buNone/>
              <a:defRPr kumimoji="0" lang="ru-RU"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олько 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62000" y="274638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2000" y="1600200"/>
            <a:ext cx="8077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3F5E54CC-D9C8-4F72-BCF4-131E0EF78F67}" type="datetimeFigureOut">
              <a:rPr lang="ru-RU" smtClean="0"/>
              <a:pPr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95F4584A-9522-40CB-902C-80040950E18B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32" name="Picture 7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-152400" y="-109538"/>
            <a:ext cx="819150" cy="708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ru-RU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lang="ru-RU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lang="ru-RU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ru-RU"/>
      </a:defPPr>
      <a:lvl1pPr marL="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eogebra.org/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tatic.geogebra.org/book/intro-ru.pdf" TargetMode="External"/><Relationship Id="rId2" Type="http://schemas.openxmlformats.org/officeDocument/2006/relationships/hyperlink" Target="https://app.geogebra.org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187624" y="2060848"/>
            <a:ext cx="7772400" cy="1470025"/>
          </a:xfrm>
        </p:spPr>
        <p:txBody>
          <a:bodyPr/>
          <a:lstStyle/>
          <a:p>
            <a:pPr algn="ctr"/>
            <a:r>
              <a:rPr lang="ru-RU" dirty="0" smtClean="0"/>
              <a:t>Математический конструктор </a:t>
            </a:r>
            <a:r>
              <a:rPr lang="en-US" dirty="0" err="1" smtClean="0"/>
              <a:t>GeoGebra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928670"/>
            <a:ext cx="404645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GeoGebra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— </a:t>
            </a:r>
            <a:r>
              <a:rPr lang="ru-RU" dirty="0" smtClean="0">
                <a:solidFill>
                  <a:srgbClr val="FF0000"/>
                </a:solidFill>
              </a:rPr>
              <a:t>это бесплатная</a:t>
            </a:r>
            <a:r>
              <a:rPr lang="ru-RU" dirty="0" smtClean="0"/>
              <a:t>, </a:t>
            </a:r>
            <a:r>
              <a:rPr lang="ru-RU" dirty="0" err="1" smtClean="0">
                <a:solidFill>
                  <a:srgbClr val="00B050"/>
                </a:solidFill>
              </a:rPr>
              <a:t>кроссплатформенная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динамическая</a:t>
            </a:r>
            <a:r>
              <a:rPr lang="ru-RU" dirty="0" smtClean="0"/>
              <a:t> математическая программа для всех уровней образования, включающая в себя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геометрию</a:t>
            </a:r>
            <a:r>
              <a:rPr lang="ru-RU" dirty="0" smtClean="0"/>
              <a:t>,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алгебру</a:t>
            </a:r>
            <a:r>
              <a:rPr lang="ru-RU" dirty="0" smtClean="0"/>
              <a:t>,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таблицы</a:t>
            </a:r>
            <a:r>
              <a:rPr lang="ru-RU" dirty="0" smtClean="0"/>
              <a:t>,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графы</a:t>
            </a:r>
            <a:r>
              <a:rPr lang="ru-RU" dirty="0" smtClean="0"/>
              <a:t>,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статистику</a:t>
            </a:r>
            <a:r>
              <a:rPr lang="ru-RU" dirty="0" smtClean="0"/>
              <a:t> и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арифметику</a:t>
            </a:r>
            <a:r>
              <a:rPr lang="ru-RU" dirty="0" smtClean="0"/>
              <a:t>, в одном удобном для использования пакете.</a:t>
            </a: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Программу можно скачать на сайте: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https://www.geogebra.org/</a:t>
            </a:r>
            <a:endParaRPr lang="ru-RU" dirty="0" smtClean="0"/>
          </a:p>
          <a:p>
            <a:r>
              <a:rPr lang="ru-RU" dirty="0" smtClean="0"/>
              <a:t>GeoGebra-программа выполнена на языке </a:t>
            </a:r>
            <a:r>
              <a:rPr lang="ru-RU" dirty="0" err="1" smtClean="0"/>
              <a:t>Java</a:t>
            </a:r>
            <a:r>
              <a:rPr lang="ru-RU" dirty="0" smtClean="0"/>
              <a:t>, (можно запустить в </a:t>
            </a:r>
            <a:r>
              <a:rPr lang="ru-RU" dirty="0" err="1" smtClean="0"/>
              <a:t>Windows,MacOS</a:t>
            </a:r>
            <a:r>
              <a:rPr lang="ru-RU" dirty="0" smtClean="0"/>
              <a:t> X, </a:t>
            </a:r>
            <a:r>
              <a:rPr lang="ru-RU" dirty="0" err="1" smtClean="0"/>
              <a:t>Linux</a:t>
            </a:r>
            <a:r>
              <a:rPr lang="ru-RU" dirty="0" smtClean="0"/>
              <a:t> или </a:t>
            </a:r>
            <a:r>
              <a:rPr lang="ru-RU" dirty="0" err="1" smtClean="0"/>
              <a:t>Solaris</a:t>
            </a:r>
            <a:r>
              <a:rPr lang="ru-RU" dirty="0" smtClean="0"/>
              <a:t>)</a:t>
            </a:r>
          </a:p>
          <a:p>
            <a:pPr>
              <a:buNone/>
            </a:pPr>
            <a:r>
              <a:rPr lang="ru-RU" dirty="0" smtClean="0"/>
              <a:t>Доступна </a:t>
            </a:r>
            <a:r>
              <a:rPr lang="ru-RU" dirty="0" err="1" smtClean="0"/>
              <a:t>онлайн</a:t>
            </a:r>
            <a:r>
              <a:rPr lang="ru-RU" dirty="0" smtClean="0"/>
              <a:t> версия</a:t>
            </a: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Доступна </a:t>
            </a:r>
            <a:r>
              <a:rPr lang="ru-RU" dirty="0" err="1" smtClean="0">
                <a:hlinkClick r:id="rId2"/>
              </a:rPr>
              <a:t>онлайн</a:t>
            </a:r>
            <a:r>
              <a:rPr lang="ru-RU" dirty="0" smtClean="0">
                <a:hlinkClick r:id="rId2"/>
              </a:rPr>
              <a:t> версия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5929330"/>
            <a:ext cx="8267728" cy="928670"/>
          </a:xfrm>
        </p:spPr>
        <p:txBody>
          <a:bodyPr/>
          <a:lstStyle/>
          <a:p>
            <a:r>
              <a:rPr lang="ru-RU" dirty="0" smtClean="0">
                <a:hlinkClick r:id="rId3"/>
              </a:rPr>
              <a:t>Руководство для пользователя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1357298"/>
            <a:ext cx="4981563" cy="4549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Пользовательский интерфейс </a:t>
            </a:r>
            <a:br>
              <a:rPr lang="ru-RU" dirty="0" smtClean="0"/>
            </a:br>
            <a:r>
              <a:rPr lang="ru-RU" dirty="0" smtClean="0"/>
              <a:t>Алгебра и графики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571612"/>
            <a:ext cx="564832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Интерфейс для мобильных устройств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85926"/>
            <a:ext cx="6867685" cy="429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ая выноска 4"/>
          <p:cNvSpPr/>
          <p:nvPr/>
        </p:nvSpPr>
        <p:spPr>
          <a:xfrm>
            <a:off x="5286380" y="2500306"/>
            <a:ext cx="1214446" cy="785818"/>
          </a:xfrm>
          <a:prstGeom prst="wedgeRectCallout">
            <a:avLst>
              <a:gd name="adj1" fmla="val 80699"/>
              <a:gd name="adj2" fmla="val -106755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Главное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</a:t>
            </a:r>
            <a:r>
              <a:rPr lang="ru-RU" dirty="0" smtClean="0"/>
              <a:t>еню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41510" y="1785926"/>
            <a:ext cx="1902490" cy="354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0"/>
            <a:ext cx="8077200" cy="1143000"/>
          </a:xfrm>
        </p:spPr>
        <p:txBody>
          <a:bodyPr/>
          <a:lstStyle/>
          <a:p>
            <a:r>
              <a:rPr lang="ru-RU" dirty="0" smtClean="0"/>
              <a:t>Виды </a:t>
            </a:r>
            <a:r>
              <a:rPr lang="ru-RU" dirty="0" err="1" smtClean="0"/>
              <a:t>GeoGebr</a:t>
            </a:r>
            <a:r>
              <a:rPr lang="en-US" dirty="0" smtClean="0"/>
              <a:t>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1285861"/>
            <a:ext cx="8024842" cy="1357321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Графика,</a:t>
            </a:r>
          </a:p>
          <a:p>
            <a:r>
              <a:rPr lang="ru-RU" dirty="0" smtClean="0"/>
              <a:t> Алгебра, </a:t>
            </a:r>
          </a:p>
          <a:p>
            <a:r>
              <a:rPr lang="ru-RU" dirty="0" smtClean="0"/>
              <a:t>Электронная таблица, </a:t>
            </a:r>
          </a:p>
          <a:p>
            <a:r>
              <a:rPr lang="ru-RU" dirty="0" smtClean="0"/>
              <a:t>Компьютерной Алгебры (ВКА),</a:t>
            </a:r>
          </a:p>
          <a:p>
            <a:r>
              <a:rPr lang="ru-RU" dirty="0" err="1" smtClean="0"/>
              <a:t>Графическиой</a:t>
            </a:r>
            <a:r>
              <a:rPr lang="ru-RU" dirty="0" smtClean="0"/>
              <a:t> Вид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20588"/>
            <a:ext cx="6538923" cy="403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29475" y="1000108"/>
            <a:ext cx="191452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Сохранение файлов </a:t>
            </a:r>
            <a:r>
              <a:rPr lang="ru-RU" dirty="0" err="1" smtClean="0"/>
              <a:t>GeoGebra</a:t>
            </a:r>
            <a:r>
              <a:rPr lang="ru-RU" dirty="0" smtClean="0"/>
              <a:t> на компьютере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Откройте меню Файл и выберите Сохранить . В появившемся диалоговом окне выберите папку </a:t>
            </a:r>
            <a:r>
              <a:rPr lang="ru-RU" dirty="0" err="1" smtClean="0"/>
              <a:t>GeoGebra_Introduction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Введите имя для вашего файла </a:t>
            </a:r>
            <a:r>
              <a:rPr lang="ru-RU" dirty="0" err="1" smtClean="0"/>
              <a:t>GeoGebra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Нажмите кнопку Сохранить, чтобы завершить процесс. Подсказка: создается файл с расширением ‘.</a:t>
            </a:r>
            <a:r>
              <a:rPr lang="ru-RU" dirty="0" err="1" smtClean="0"/>
              <a:t>ggb</a:t>
            </a:r>
            <a:r>
              <a:rPr lang="ru-RU" dirty="0" smtClean="0"/>
              <a:t>’.</a:t>
            </a: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Сохранение файлов в </a:t>
            </a:r>
            <a:r>
              <a:rPr lang="ru-RU" dirty="0" err="1" smtClean="0"/>
              <a:t>онлайн</a:t>
            </a:r>
            <a:r>
              <a:rPr lang="ru-RU" dirty="0" smtClean="0"/>
              <a:t> версии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85926"/>
            <a:ext cx="2598931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трелка вправо 4"/>
          <p:cNvSpPr/>
          <p:nvPr/>
        </p:nvSpPr>
        <p:spPr>
          <a:xfrm>
            <a:off x="0" y="3071810"/>
            <a:ext cx="1000132" cy="714380"/>
          </a:xfrm>
          <a:prstGeom prst="rightArrow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000108"/>
            <a:ext cx="450437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05650" y="2857496"/>
            <a:ext cx="20383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 чертежей в </a:t>
            </a:r>
            <a:r>
              <a:rPr lang="ru-RU" dirty="0" err="1" smtClean="0"/>
              <a:t>GeoGebra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9" y="1456986"/>
            <a:ext cx="4395810" cy="275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Прямая со стрелкой 5"/>
          <p:cNvCxnSpPr/>
          <p:nvPr/>
        </p:nvCxnSpPr>
        <p:spPr>
          <a:xfrm rot="10800000">
            <a:off x="3286116" y="3643314"/>
            <a:ext cx="1571636" cy="8572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Рисование изображений в </a:t>
            </a:r>
            <a:r>
              <a:rPr lang="en-US" dirty="0" err="1" smtClean="0"/>
              <a:t>GeoGebra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600450"/>
            <a:ext cx="84391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428736"/>
            <a:ext cx="58293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14356"/>
            <a:ext cx="2657475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500174"/>
            <a:ext cx="30099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071678"/>
            <a:ext cx="246697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850582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571612"/>
            <a:ext cx="8486775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Построение Протокола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071546"/>
            <a:ext cx="8077200" cy="4297363"/>
          </a:xfrm>
        </p:spPr>
        <p:txBody>
          <a:bodyPr>
            <a:normAutofit/>
          </a:bodyPr>
          <a:lstStyle/>
          <a:p>
            <a:r>
              <a:rPr lang="ru-RU" dirty="0" smtClean="0"/>
              <a:t>Вы можете открыть протокол построения (меню Вид), чтобы получить подробную информацию о ваших шагах построения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775687"/>
            <a:ext cx="6372235" cy="408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269632"/>
            <a:ext cx="4953008" cy="1230542"/>
          </a:xfrm>
        </p:spPr>
        <p:txBody>
          <a:bodyPr/>
          <a:lstStyle/>
          <a:p>
            <a:r>
              <a:rPr lang="ru-RU" sz="3200" b="1" dirty="0" smtClean="0"/>
              <a:t>Построение равностороннего треугольника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928802"/>
            <a:ext cx="715526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4075" y="0"/>
            <a:ext cx="320992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Настройка стилей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0"/>
            <a:ext cx="2714644" cy="2758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786058"/>
            <a:ext cx="748665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Построение равнобедренного треугольника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1214422"/>
            <a:ext cx="250507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143248"/>
            <a:ext cx="784701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183</TotalTime>
  <Words>185</Words>
  <Application>Microsoft Office PowerPoint</Application>
  <PresentationFormat>Экран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Тема1</vt:lpstr>
      <vt:lpstr>Математический конструктор GeoGebra</vt:lpstr>
      <vt:lpstr>GeoGebra </vt:lpstr>
      <vt:lpstr>Программу можно скачать на сайте: </vt:lpstr>
      <vt:lpstr>Доступна онлайн версия</vt:lpstr>
      <vt:lpstr>Пользовательский интерфейс  Алгебра и графики</vt:lpstr>
      <vt:lpstr>Интерфейс для мобильных устройств</vt:lpstr>
      <vt:lpstr>Виды GeoGebra</vt:lpstr>
      <vt:lpstr>Сохранение файлов GeoGebra на компьютере</vt:lpstr>
      <vt:lpstr>Сохранение файлов в онлайн версии</vt:lpstr>
      <vt:lpstr>Создание чертежей в GeoGebra </vt:lpstr>
      <vt:lpstr>Рисование изображений в GeoGebra</vt:lpstr>
      <vt:lpstr>Слайд 12</vt:lpstr>
      <vt:lpstr>Слайд 13</vt:lpstr>
      <vt:lpstr>Построение Протокола</vt:lpstr>
      <vt:lpstr>Построение равностороннего треугольника</vt:lpstr>
      <vt:lpstr>Настройка стилей</vt:lpstr>
      <vt:lpstr>Построение равнобедренного треугольника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Математический конструктор  GeoGebra</dc:title>
  <dc:creator>Admin</dc:creator>
  <cp:lastModifiedBy>Учитель</cp:lastModifiedBy>
  <cp:revision>20</cp:revision>
  <dcterms:created xsi:type="dcterms:W3CDTF">2016-03-24T17:41:09Z</dcterms:created>
  <dcterms:modified xsi:type="dcterms:W3CDTF">2023-02-09T19:01:09Z</dcterms:modified>
</cp:coreProperties>
</file>