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60" r:id="rId3"/>
    <p:sldId id="262" r:id="rId4"/>
    <p:sldId id="263" r:id="rId5"/>
    <p:sldId id="266" r:id="rId6"/>
    <p:sldId id="267" r:id="rId7"/>
    <p:sldId id="270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68" r:id="rId20"/>
    <p:sldId id="257" r:id="rId21"/>
    <p:sldId id="259" r:id="rId22"/>
    <p:sldId id="258" r:id="rId23"/>
    <p:sldId id="269" r:id="rId24"/>
    <p:sldId id="271" r:id="rId25"/>
    <p:sldId id="283" r:id="rId26"/>
    <p:sldId id="295" r:id="rId27"/>
    <p:sldId id="284" r:id="rId28"/>
    <p:sldId id="285" r:id="rId29"/>
    <p:sldId id="29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53EB3-80B5-415D-9BB8-A7908A2D4109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2771C-FEC4-4AE8-849D-D346983D0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1"/>
          <p:cNvSpPr txBox="1">
            <a:spLocks noChangeArrowheads="1"/>
          </p:cNvSpPr>
          <p:nvPr/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1"/>
          <p:cNvSpPr txBox="1">
            <a:spLocks noChangeArrowheads="1"/>
          </p:cNvSpPr>
          <p:nvPr/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1"/>
          <p:cNvSpPr txBox="1">
            <a:spLocks noChangeArrowheads="1"/>
          </p:cNvSpPr>
          <p:nvPr/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1"/>
          <p:cNvSpPr txBox="1">
            <a:spLocks noChangeArrowheads="1"/>
          </p:cNvSpPr>
          <p:nvPr/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0899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1"/>
          <p:cNvSpPr txBox="1">
            <a:spLocks noChangeArrowheads="1"/>
          </p:cNvSpPr>
          <p:nvPr/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7587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1"/>
          <p:cNvSpPr txBox="1">
            <a:spLocks noChangeArrowheads="1"/>
          </p:cNvSpPr>
          <p:nvPr/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1"/>
          <p:cNvSpPr txBox="1">
            <a:spLocks noChangeArrowheads="1"/>
          </p:cNvSpPr>
          <p:nvPr/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1"/>
          <p:cNvSpPr txBox="1">
            <a:spLocks noChangeArrowheads="1"/>
          </p:cNvSpPr>
          <p:nvPr/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1"/>
          <p:cNvSpPr txBox="1">
            <a:spLocks noChangeArrowheads="1"/>
          </p:cNvSpPr>
          <p:nvPr/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1"/>
          <p:cNvSpPr txBox="1">
            <a:spLocks noChangeArrowheads="1"/>
          </p:cNvSpPr>
          <p:nvPr/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1"/>
          <p:cNvSpPr txBox="1">
            <a:spLocks noChangeArrowheads="1"/>
          </p:cNvSpPr>
          <p:nvPr/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1"/>
          <p:cNvSpPr txBox="1">
            <a:spLocks noChangeArrowheads="1"/>
          </p:cNvSpPr>
          <p:nvPr/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A99FA43-36A1-46D6-80FB-C29C46FD44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split orient="vert" dir="in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4155377-A994-4D6A-919C-ED689CA96D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714356"/>
            <a:ext cx="835824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sz="6000" dirty="0" smtClean="0">
                <a:latin typeface="Times New Roman" pitchFamily="18" charset="0"/>
              </a:rPr>
              <a:t>Физика – одна из древнейших наук, наука, без которой немыслимо дальнейшее развитие человечества, наука интересная, увлекательная, могучая!</a:t>
            </a:r>
            <a:endParaRPr lang="ru-RU" sz="6000" dirty="0">
              <a:latin typeface="Times New Roman" pitchFamily="18" charset="0"/>
            </a:endParaRPr>
          </a:p>
        </p:txBody>
      </p:sp>
    </p:spTree>
  </p:cSld>
  <p:clrMapOvr>
    <a:masterClrMapping/>
  </p:clrMapOvr>
  <p:transition>
    <p:split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6600" b="1">
                <a:solidFill>
                  <a:srgbClr val="000000"/>
                </a:solidFill>
                <a:latin typeface="Calibri" pitchFamily="34" charset="0"/>
              </a:rPr>
              <a:t>Мера инертности тела?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5400" b="1">
                <a:solidFill>
                  <a:srgbClr val="000000"/>
                </a:solidFill>
                <a:latin typeface="Calibri" pitchFamily="34" charset="0"/>
              </a:rPr>
              <a:t>Как называют линию, по которой движется тело?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457200" y="714375"/>
            <a:ext cx="8229600" cy="5411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320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ru-RU" sz="5400" b="1">
                <a:solidFill>
                  <a:srgbClr val="000000"/>
                </a:solidFill>
                <a:latin typeface="Calibri" pitchFamily="34" charset="0"/>
              </a:rPr>
              <a:t>В каких единицах выражают объем?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а) метр; 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б) литр;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 в) кг; 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г) час.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endParaRPr lang="ru-RU" sz="48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07" name="Text Box 2"/>
          <p:cNvSpPr txBox="1">
            <a:spLocks noChangeArrowheads="1"/>
          </p:cNvSpPr>
          <p:nvPr/>
        </p:nvSpPr>
        <p:spPr bwMode="auto">
          <a:xfrm>
            <a:off x="457200" y="642938"/>
            <a:ext cx="8229600" cy="5483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5400" b="1">
                <a:solidFill>
                  <a:srgbClr val="000000"/>
                </a:solidFill>
                <a:latin typeface="Calibri" pitchFamily="34" charset="0"/>
              </a:rPr>
              <a:t>Какое из приведенных слов означает вещество?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а) книга; 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б) линейка; 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в) свинец;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 г) мензурка.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endParaRPr lang="ru-RU" sz="48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457200" y="642938"/>
            <a:ext cx="8229600" cy="5483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320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ru-RU" sz="5400" b="1">
                <a:solidFill>
                  <a:srgbClr val="000000"/>
                </a:solidFill>
                <a:latin typeface="Calibri" pitchFamily="34" charset="0"/>
              </a:rPr>
              <a:t>Что из приведенного является физической величиной?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000" b="1">
                <a:solidFill>
                  <a:srgbClr val="FF0000"/>
                </a:solidFill>
                <a:latin typeface="Calibri" pitchFamily="34" charset="0"/>
              </a:rPr>
              <a:t>а) инерция;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000" b="1">
                <a:solidFill>
                  <a:srgbClr val="FF0000"/>
                </a:solidFill>
                <a:latin typeface="Calibri" pitchFamily="34" charset="0"/>
              </a:rPr>
              <a:t> б) взаимодействие;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000" b="1">
                <a:solidFill>
                  <a:srgbClr val="FF0000"/>
                </a:solidFill>
                <a:latin typeface="Calibri" pitchFamily="34" charset="0"/>
              </a:rPr>
              <a:t> в) молния;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000" b="1">
                <a:solidFill>
                  <a:srgbClr val="FF0000"/>
                </a:solidFill>
                <a:latin typeface="Calibri" pitchFamily="34" charset="0"/>
              </a:rPr>
              <a:t> г) вес.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endParaRPr lang="ru-RU" sz="40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457200" y="642938"/>
            <a:ext cx="8229600" cy="5483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320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ru-RU" sz="5400" b="1">
                <a:solidFill>
                  <a:srgbClr val="000000"/>
                </a:solidFill>
                <a:latin typeface="Calibri" pitchFamily="34" charset="0"/>
              </a:rPr>
              <a:t>Какая из единиц массы самая большая?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400" b="1">
                <a:solidFill>
                  <a:srgbClr val="FF0000"/>
                </a:solidFill>
                <a:latin typeface="Calibri" pitchFamily="34" charset="0"/>
              </a:rPr>
              <a:t>а) тонна; 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400" b="1">
                <a:solidFill>
                  <a:srgbClr val="FF0000"/>
                </a:solidFill>
                <a:latin typeface="Calibri" pitchFamily="34" charset="0"/>
              </a:rPr>
              <a:t>б) грамм;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400" b="1">
                <a:solidFill>
                  <a:srgbClr val="FF0000"/>
                </a:solidFill>
                <a:latin typeface="Calibri" pitchFamily="34" charset="0"/>
              </a:rPr>
              <a:t>в) центнер;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400" b="1">
                <a:solidFill>
                  <a:srgbClr val="FF0000"/>
                </a:solidFill>
                <a:latin typeface="Calibri" pitchFamily="34" charset="0"/>
              </a:rPr>
              <a:t> г) кг.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endParaRPr lang="ru-RU" sz="44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79" name="Text Box 2"/>
          <p:cNvSpPr txBox="1">
            <a:spLocks noChangeArrowheads="1"/>
          </p:cNvSpPr>
          <p:nvPr/>
        </p:nvSpPr>
        <p:spPr bwMode="auto">
          <a:xfrm>
            <a:off x="428625" y="642938"/>
            <a:ext cx="8229600" cy="5626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320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ru-RU" sz="5400" b="1">
                <a:solidFill>
                  <a:srgbClr val="000000"/>
                </a:solidFill>
                <a:latin typeface="Calibri" pitchFamily="34" charset="0"/>
              </a:rPr>
              <a:t>Назовите наибольшую единицу времени.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а) век; 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б) год;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 в) минута;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800" b="1">
                <a:solidFill>
                  <a:srgbClr val="FF0000"/>
                </a:solidFill>
                <a:latin typeface="Calibri" pitchFamily="34" charset="0"/>
              </a:rPr>
              <a:t> г) час.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endParaRPr lang="ru-RU" sz="48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457200" y="428625"/>
            <a:ext cx="8229600" cy="5697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5400" b="1" dirty="0">
                <a:solidFill>
                  <a:srgbClr val="000000"/>
                </a:solidFill>
                <a:latin typeface="Calibri" pitchFamily="34" charset="0"/>
              </a:rPr>
              <a:t> Назовите единицу веса тела.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400" b="1" dirty="0">
                <a:solidFill>
                  <a:srgbClr val="FF0000"/>
                </a:solidFill>
                <a:latin typeface="Calibri" pitchFamily="34" charset="0"/>
              </a:rPr>
              <a:t>а) ньютон ;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400" b="1" dirty="0">
                <a:solidFill>
                  <a:srgbClr val="FF0000"/>
                </a:solidFill>
                <a:latin typeface="Calibri" pitchFamily="34" charset="0"/>
              </a:rPr>
              <a:t> б) кг;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400" b="1" dirty="0">
                <a:solidFill>
                  <a:srgbClr val="FF0000"/>
                </a:solidFill>
                <a:latin typeface="Calibri" pitchFamily="34" charset="0"/>
              </a:rPr>
              <a:t> в) тонна ; 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4400" b="1" dirty="0">
                <a:solidFill>
                  <a:srgbClr val="FF0000"/>
                </a:solidFill>
                <a:latin typeface="Calibri" pitchFamily="34" charset="0"/>
              </a:rPr>
              <a:t>г) паскаль.</a:t>
            </a:r>
          </a:p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endParaRPr lang="ru-RU" sz="4400" b="1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99" name="Text Box 2"/>
          <p:cNvSpPr txBox="1">
            <a:spLocks noChangeArrowheads="1"/>
          </p:cNvSpPr>
          <p:nvPr/>
        </p:nvSpPr>
        <p:spPr bwMode="auto">
          <a:xfrm>
            <a:off x="457200" y="785813"/>
            <a:ext cx="8229600" cy="5340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ru-RU" sz="4400" b="1" dirty="0">
                <a:solidFill>
                  <a:srgbClr val="000000"/>
                </a:solidFill>
                <a:latin typeface="Calibri" pitchFamily="34" charset="0"/>
              </a:rPr>
              <a:t>При резкой остановке автобуса человек, стоящий в нем отклонится:</a:t>
            </a:r>
          </a:p>
          <a:p>
            <a:pPr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b="1" dirty="0">
                <a:solidFill>
                  <a:srgbClr val="FF0000"/>
                </a:solidFill>
                <a:latin typeface="Calibri" pitchFamily="34" charset="0"/>
              </a:rPr>
              <a:t>а) влево;</a:t>
            </a:r>
          </a:p>
          <a:p>
            <a:pPr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b="1" dirty="0">
                <a:solidFill>
                  <a:srgbClr val="FF0000"/>
                </a:solidFill>
                <a:latin typeface="Calibri" pitchFamily="34" charset="0"/>
              </a:rPr>
              <a:t> б) вперед; </a:t>
            </a:r>
          </a:p>
          <a:p>
            <a:pPr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b="1" dirty="0">
                <a:solidFill>
                  <a:srgbClr val="FF0000"/>
                </a:solidFill>
                <a:latin typeface="Calibri" pitchFamily="34" charset="0"/>
              </a:rPr>
              <a:t>в) назад; </a:t>
            </a:r>
          </a:p>
          <a:p>
            <a:pPr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b="1" dirty="0">
                <a:solidFill>
                  <a:srgbClr val="FF0000"/>
                </a:solidFill>
                <a:latin typeface="Calibri" pitchFamily="34" charset="0"/>
              </a:rPr>
              <a:t>г) вправо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57158" y="2285992"/>
            <a:ext cx="78581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II-й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этап — “Конкурс смекалистых”.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285728"/>
            <a:ext cx="74295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kern="10" dirty="0" smtClean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  <a:latin typeface="Times New Roman"/>
                <a:cs typeface="Times New Roman"/>
              </a:rPr>
              <a:t>Физика - это здорово!</a:t>
            </a:r>
            <a:endParaRPr lang="ru-RU" sz="6000" kern="10" dirty="0">
              <a:ln w="9525">
                <a:solidFill>
                  <a:srgbClr val="00008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sy="50000" kx="-2453608" rotWithShape="0">
                  <a:schemeClr val="bg2">
                    <a:alpha val="50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" name="Picture 14" descr="b_67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19175" y="1600200"/>
            <a:ext cx="2914650" cy="2185988"/>
          </a:xfrm>
          <a:prstGeom prst="rect">
            <a:avLst/>
          </a:prstGeom>
        </p:spPr>
      </p:pic>
      <p:pic>
        <p:nvPicPr>
          <p:cNvPr id="6" name="Picture 15" descr="113758058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210175" y="1600200"/>
            <a:ext cx="2914650" cy="2185988"/>
          </a:xfrm>
          <a:prstGeom prst="rect">
            <a:avLst/>
          </a:prstGeom>
        </p:spPr>
      </p:pic>
      <p:pic>
        <p:nvPicPr>
          <p:cNvPr id="7" name="Picture 16" descr="700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28700" y="3938588"/>
            <a:ext cx="2894013" cy="2187575"/>
          </a:xfrm>
          <a:prstGeom prst="rect">
            <a:avLst/>
          </a:prstGeom>
        </p:spPr>
      </p:pic>
      <p:pic>
        <p:nvPicPr>
          <p:cNvPr id="8" name="Picture 17" descr="43541_2007110708273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208588" y="3938588"/>
            <a:ext cx="2916237" cy="218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4529" r="73551" b="60165"/>
          <a:stretch>
            <a:fillRect/>
          </a:stretch>
        </p:blipFill>
        <p:spPr bwMode="auto">
          <a:xfrm>
            <a:off x="7143768" y="642918"/>
            <a:ext cx="172877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142852"/>
            <a:ext cx="8858280" cy="41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/>
              <a:t>При решении задач</a:t>
            </a:r>
            <a:r>
              <a:rPr lang="en-US" b="1" dirty="0" smtClean="0"/>
              <a:t> g=9,8</a:t>
            </a:r>
            <a:r>
              <a:rPr lang="ru-RU" b="1" dirty="0" smtClean="0"/>
              <a:t>           округляют до 10</a:t>
            </a:r>
            <a:endParaRPr lang="ru-RU" b="1" dirty="0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0"/>
            <a:ext cx="445135" cy="571480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0"/>
            <a:ext cx="445135" cy="511810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2" name="TextBox 11"/>
          <p:cNvSpPr txBox="1"/>
          <p:nvPr/>
        </p:nvSpPr>
        <p:spPr>
          <a:xfrm>
            <a:off x="0" y="857232"/>
            <a:ext cx="7000892" cy="24929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chemeClr val="tx1"/>
                </a:solidFill>
              </a:rPr>
              <a:t>Задача 1. </a:t>
            </a:r>
            <a:endParaRPr lang="ru-RU" sz="2800" b="1" dirty="0" smtClean="0">
              <a:solidFill>
                <a:schemeClr val="tx1"/>
              </a:solidFill>
            </a:endParaRPr>
          </a:p>
          <a:p>
            <a:r>
              <a:rPr lang="ru-RU" sz="3200" b="1" dirty="0" smtClean="0">
                <a:solidFill>
                  <a:schemeClr val="tx1"/>
                </a:solidFill>
              </a:rPr>
              <a:t>На столе стоит чайник с водой массой 1,5 кг. Определите силу тяжести и вес чайника. Покажите эти силы на рисунке.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58082" y="592933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Рис. 68</a:t>
            </a:r>
            <a:endParaRPr lang="ru-RU" b="1" dirty="0"/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/>
          <a:srcRect l="4529" t="46703" r="73551" b="6044"/>
          <a:stretch>
            <a:fillRect/>
          </a:stretch>
        </p:blipFill>
        <p:spPr bwMode="auto">
          <a:xfrm>
            <a:off x="7286644" y="3286124"/>
            <a:ext cx="1728772" cy="2457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Прямоугольник 20"/>
          <p:cNvSpPr/>
          <p:nvPr/>
        </p:nvSpPr>
        <p:spPr>
          <a:xfrm>
            <a:off x="0" y="3429000"/>
            <a:ext cx="7000892" cy="255454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3200" b="1" dirty="0" smtClean="0"/>
              <a:t>Задача 2.</a:t>
            </a:r>
          </a:p>
          <a:p>
            <a:r>
              <a:rPr lang="ru-RU" sz="3200" b="1" dirty="0" smtClean="0"/>
              <a:t>Найти равнодействующую сил, направленную вдоль одной прямой в одну сторону, если первая сила равна 3 Н , вторая 5 Н.  </a:t>
            </a:r>
            <a:endParaRPr lang="en-US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0" y="1"/>
          <a:ext cx="2657484" cy="6643710"/>
        </p:xfrm>
        <a:graphic>
          <a:graphicData uri="http://schemas.openxmlformats.org/presentationml/2006/ole">
            <p:oleObj spid="_x0000_s1026" name="Формула" r:id="rId3" imgW="609600" imgH="1524000" progId="Equation.3">
              <p:embed/>
            </p:oleObj>
          </a:graphicData>
        </a:graphic>
      </p:graphicFrame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3143240" y="0"/>
          <a:ext cx="5589588" cy="6264276"/>
        </p:xfrm>
        <a:graphic>
          <a:graphicData uri="http://schemas.openxmlformats.org/presentationml/2006/ole">
            <p:oleObj spid="_x0000_s1027" name="Формула" r:id="rId4" imgW="1574800" imgH="1765300" progId="Equation.3">
              <p:embed/>
            </p:oleObj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-285772" y="3286136"/>
            <a:ext cx="6643710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>
            <a:off x="0" y="4143380"/>
            <a:ext cx="300036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Задача 1.</a:t>
            </a:r>
          </a:p>
          <a:p>
            <a:r>
              <a:rPr lang="ru-RU" sz="3200" b="1" dirty="0" smtClean="0"/>
              <a:t>Найти равнодействующую сил, направленную вдоль одной прямой в одну сторону, если первая сила равна 3 Н , вторая 5 Н</a:t>
            </a:r>
            <a:r>
              <a:rPr lang="ru-RU" sz="2800" b="1" dirty="0" smtClean="0"/>
              <a:t>.  </a:t>
            </a:r>
            <a:endParaRPr lang="en-US" sz="2800" b="1" dirty="0" smtClean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2000240"/>
          <a:ext cx="2000232" cy="3400425"/>
        </p:xfrm>
        <a:graphic>
          <a:graphicData uri="http://schemas.openxmlformats.org/drawingml/2006/table">
            <a:tbl>
              <a:tblPr/>
              <a:tblGrid>
                <a:gridCol w="2000232"/>
              </a:tblGrid>
              <a:tr h="500066">
                <a:tc>
                  <a:txBody>
                    <a:bodyPr/>
                    <a:lstStyle/>
                    <a:p>
                      <a:pPr algn="l" fontAlgn="b"/>
                      <a:r>
                        <a:rPr lang="ru-RU" sz="4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Дано: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l" fontAlgn="b"/>
                      <a:r>
                        <a:rPr lang="en-US" sz="4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F</a:t>
                      </a:r>
                      <a:r>
                        <a:rPr lang="en-US" sz="4400" b="1" i="0" u="none" strike="noStrike" baseline="-25000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r>
                        <a:rPr lang="en-US" sz="4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=3 </a:t>
                      </a:r>
                      <a:r>
                        <a:rPr lang="ru-RU" sz="4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l" fontAlgn="b"/>
                      <a:r>
                        <a:rPr lang="en-US" sz="4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F</a:t>
                      </a:r>
                      <a:r>
                        <a:rPr lang="en-US" sz="4400" b="1" i="0" u="none" strike="noStrike" baseline="-25000" dirty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  <a:r>
                        <a:rPr lang="en-US" sz="4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= 5 </a:t>
                      </a:r>
                      <a:r>
                        <a:rPr lang="ru-RU" sz="4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Н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l" fontAlgn="b"/>
                      <a:endParaRPr lang="ru-RU" sz="4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l" fontAlgn="b"/>
                      <a:r>
                        <a:rPr lang="en-US" sz="44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R-?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071638" y="1928802"/>
          <a:ext cx="7072362" cy="4248150"/>
        </p:xfrm>
        <a:graphic>
          <a:graphicData uri="http://schemas.openxmlformats.org/drawingml/2006/table">
            <a:tbl>
              <a:tblPr/>
              <a:tblGrid>
                <a:gridCol w="2357454"/>
                <a:gridCol w="2357454"/>
                <a:gridCol w="2357454"/>
              </a:tblGrid>
              <a:tr h="23191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   Решение</a:t>
                      </a:r>
                      <a: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: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5602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  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R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=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F</a:t>
                      </a:r>
                      <a:r>
                        <a:rPr lang="en-US" sz="3600" b="1" i="0" u="none" strike="noStrike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+F</a:t>
                      </a:r>
                      <a:r>
                        <a:rPr lang="en-US" sz="3600" b="1" i="0" u="none" strike="noStrike" baseline="-25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=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3 </a:t>
                      </a:r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Н+5Н = 8Н,</a:t>
                      </a:r>
                    </a:p>
                    <a:p>
                      <a:pPr algn="l" fontAlgn="b"/>
                      <a:r>
                        <a:rPr lang="ru-RU" sz="36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т.к. в одном направлении</a:t>
                      </a:r>
                      <a: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/>
                      </a:r>
                      <a:b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/>
                      </a:r>
                      <a:br>
                        <a:rPr lang="ru-RU" sz="36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</a:br>
                      <a:endParaRPr lang="ru-RU" sz="36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1910"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1910"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1910"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8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271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3" name="Группа 68"/>
          <p:cNvGrpSpPr/>
          <p:nvPr/>
        </p:nvGrpSpPr>
        <p:grpSpPr>
          <a:xfrm>
            <a:off x="2214546" y="4214818"/>
            <a:ext cx="5716628" cy="1643868"/>
            <a:chOff x="2214546" y="3286124"/>
            <a:chExt cx="5716628" cy="1643868"/>
          </a:xfrm>
        </p:grpSpPr>
        <p:grpSp>
          <p:nvGrpSpPr>
            <p:cNvPr id="4" name="Группа 18"/>
            <p:cNvGrpSpPr/>
            <p:nvPr/>
          </p:nvGrpSpPr>
          <p:grpSpPr>
            <a:xfrm>
              <a:off x="2214546" y="3286124"/>
              <a:ext cx="2144728" cy="357984"/>
              <a:chOff x="2214546" y="3286124"/>
              <a:chExt cx="2144728" cy="357984"/>
            </a:xfrm>
          </p:grpSpPr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2214546" y="3429000"/>
                <a:ext cx="714380" cy="1588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2928926" y="3429000"/>
                <a:ext cx="714380" cy="1588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3643306" y="3429000"/>
                <a:ext cx="714380" cy="1588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 rot="5400000">
                <a:off x="2750331" y="3464719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 rot="5400000">
                <a:off x="3465505" y="3463925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rot="5400000">
                <a:off x="2036745" y="3463925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 rot="5400000">
                <a:off x="4179885" y="3463925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" name="Группа 35"/>
            <p:cNvGrpSpPr/>
            <p:nvPr/>
          </p:nvGrpSpPr>
          <p:grpSpPr>
            <a:xfrm>
              <a:off x="2214546" y="4000504"/>
              <a:ext cx="3573488" cy="357984"/>
              <a:chOff x="2214546" y="4000504"/>
              <a:chExt cx="3573488" cy="357984"/>
            </a:xfrm>
          </p:grpSpPr>
          <p:grpSp>
            <p:nvGrpSpPr>
              <p:cNvPr id="8" name="Группа 19"/>
              <p:cNvGrpSpPr/>
              <p:nvPr/>
            </p:nvGrpSpPr>
            <p:grpSpPr>
              <a:xfrm>
                <a:off x="2214546" y="4000504"/>
                <a:ext cx="2144728" cy="357984"/>
                <a:chOff x="2214546" y="3286124"/>
                <a:chExt cx="2144728" cy="357984"/>
              </a:xfrm>
            </p:grpSpPr>
            <p:cxnSp>
              <p:nvCxnSpPr>
                <p:cNvPr id="21" name="Прямая соединительная линия 20"/>
                <p:cNvCxnSpPr/>
                <p:nvPr/>
              </p:nvCxnSpPr>
              <p:spPr>
                <a:xfrm>
                  <a:off x="221454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Прямая соединительная линия 21"/>
                <p:cNvCxnSpPr/>
                <p:nvPr/>
              </p:nvCxnSpPr>
              <p:spPr>
                <a:xfrm>
                  <a:off x="292892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>
                  <a:off x="364330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 rot="5400000">
                  <a:off x="2750331" y="3464719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единительная линия 24"/>
                <p:cNvCxnSpPr/>
                <p:nvPr/>
              </p:nvCxnSpPr>
              <p:spPr>
                <a:xfrm rot="5400000">
                  <a:off x="346550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Прямая соединительная линия 25"/>
                <p:cNvCxnSpPr/>
                <p:nvPr/>
              </p:nvCxnSpPr>
              <p:spPr>
                <a:xfrm rot="5400000">
                  <a:off x="203674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Прямая соединительная линия 26"/>
                <p:cNvCxnSpPr/>
                <p:nvPr/>
              </p:nvCxnSpPr>
              <p:spPr>
                <a:xfrm rot="5400000">
                  <a:off x="417988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Группа 27"/>
              <p:cNvGrpSpPr/>
              <p:nvPr/>
            </p:nvGrpSpPr>
            <p:grpSpPr>
              <a:xfrm>
                <a:off x="3643306" y="4000504"/>
                <a:ext cx="2144728" cy="357984"/>
                <a:chOff x="2214546" y="3286124"/>
                <a:chExt cx="2144728" cy="357984"/>
              </a:xfrm>
            </p:grpSpPr>
            <p:cxnSp>
              <p:nvCxnSpPr>
                <p:cNvPr id="29" name="Прямая соединительная линия 28"/>
                <p:cNvCxnSpPr/>
                <p:nvPr/>
              </p:nvCxnSpPr>
              <p:spPr>
                <a:xfrm>
                  <a:off x="221454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Прямая соединительная линия 29"/>
                <p:cNvCxnSpPr/>
                <p:nvPr/>
              </p:nvCxnSpPr>
              <p:spPr>
                <a:xfrm>
                  <a:off x="292892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Прямая соединительная линия 30"/>
                <p:cNvCxnSpPr/>
                <p:nvPr/>
              </p:nvCxnSpPr>
              <p:spPr>
                <a:xfrm>
                  <a:off x="364330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Прямая соединительная линия 31"/>
                <p:cNvCxnSpPr/>
                <p:nvPr/>
              </p:nvCxnSpPr>
              <p:spPr>
                <a:xfrm rot="5400000">
                  <a:off x="2750331" y="3464719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Прямая соединительная линия 32"/>
                <p:cNvCxnSpPr/>
                <p:nvPr/>
              </p:nvCxnSpPr>
              <p:spPr>
                <a:xfrm rot="5400000">
                  <a:off x="346550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 rot="5400000">
                  <a:off x="203674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 rot="5400000">
                  <a:off x="417988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Группа 36"/>
            <p:cNvGrpSpPr/>
            <p:nvPr/>
          </p:nvGrpSpPr>
          <p:grpSpPr>
            <a:xfrm>
              <a:off x="2214546" y="4572008"/>
              <a:ext cx="2144728" cy="357984"/>
              <a:chOff x="2214546" y="3286124"/>
              <a:chExt cx="2144728" cy="357984"/>
            </a:xfrm>
          </p:grpSpPr>
          <p:cxnSp>
            <p:nvCxnSpPr>
              <p:cNvPr id="38" name="Прямая соединительная линия 37"/>
              <p:cNvCxnSpPr/>
              <p:nvPr/>
            </p:nvCxnSpPr>
            <p:spPr>
              <a:xfrm>
                <a:off x="2214546" y="3429000"/>
                <a:ext cx="714380" cy="1588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2928926" y="3429000"/>
                <a:ext cx="714380" cy="1588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3643306" y="3429000"/>
                <a:ext cx="714380" cy="1588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 rot="5400000">
                <a:off x="2750331" y="3464719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rot="5400000">
                <a:off x="3465505" y="3463925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 rot="5400000">
                <a:off x="2036745" y="3463925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 rot="5400000">
                <a:off x="4179885" y="3463925"/>
                <a:ext cx="35719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Группа 44"/>
            <p:cNvGrpSpPr/>
            <p:nvPr/>
          </p:nvGrpSpPr>
          <p:grpSpPr>
            <a:xfrm>
              <a:off x="4357686" y="4572008"/>
              <a:ext cx="3573488" cy="357984"/>
              <a:chOff x="2214546" y="4000504"/>
              <a:chExt cx="3573488" cy="357984"/>
            </a:xfrm>
          </p:grpSpPr>
          <p:grpSp>
            <p:nvGrpSpPr>
              <p:cNvPr id="19" name="Группа 19"/>
              <p:cNvGrpSpPr/>
              <p:nvPr/>
            </p:nvGrpSpPr>
            <p:grpSpPr>
              <a:xfrm>
                <a:off x="2214546" y="4000504"/>
                <a:ext cx="2144728" cy="357984"/>
                <a:chOff x="2214546" y="3286124"/>
                <a:chExt cx="2144728" cy="357984"/>
              </a:xfrm>
            </p:grpSpPr>
            <p:cxnSp>
              <p:nvCxnSpPr>
                <p:cNvPr id="55" name="Прямая соединительная линия 54"/>
                <p:cNvCxnSpPr/>
                <p:nvPr/>
              </p:nvCxnSpPr>
              <p:spPr>
                <a:xfrm>
                  <a:off x="221454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Прямая соединительная линия 55"/>
                <p:cNvCxnSpPr/>
                <p:nvPr/>
              </p:nvCxnSpPr>
              <p:spPr>
                <a:xfrm>
                  <a:off x="292892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Прямая соединительная линия 56"/>
                <p:cNvCxnSpPr/>
                <p:nvPr/>
              </p:nvCxnSpPr>
              <p:spPr>
                <a:xfrm>
                  <a:off x="364330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Прямая соединительная линия 57"/>
                <p:cNvCxnSpPr/>
                <p:nvPr/>
              </p:nvCxnSpPr>
              <p:spPr>
                <a:xfrm rot="5400000">
                  <a:off x="2750331" y="3464719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Прямая соединительная линия 58"/>
                <p:cNvCxnSpPr/>
                <p:nvPr/>
              </p:nvCxnSpPr>
              <p:spPr>
                <a:xfrm rot="5400000">
                  <a:off x="346550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Прямая соединительная линия 59"/>
                <p:cNvCxnSpPr/>
                <p:nvPr/>
              </p:nvCxnSpPr>
              <p:spPr>
                <a:xfrm rot="5400000">
                  <a:off x="203674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Прямая соединительная линия 60"/>
                <p:cNvCxnSpPr/>
                <p:nvPr/>
              </p:nvCxnSpPr>
              <p:spPr>
                <a:xfrm rot="5400000">
                  <a:off x="417988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Группа 27"/>
              <p:cNvGrpSpPr/>
              <p:nvPr/>
            </p:nvGrpSpPr>
            <p:grpSpPr>
              <a:xfrm>
                <a:off x="3643306" y="4000504"/>
                <a:ext cx="2144728" cy="357984"/>
                <a:chOff x="2214546" y="3286124"/>
                <a:chExt cx="2144728" cy="357984"/>
              </a:xfrm>
            </p:grpSpPr>
            <p:cxnSp>
              <p:nvCxnSpPr>
                <p:cNvPr id="48" name="Прямая соединительная линия 47"/>
                <p:cNvCxnSpPr/>
                <p:nvPr/>
              </p:nvCxnSpPr>
              <p:spPr>
                <a:xfrm>
                  <a:off x="221454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Прямая соединительная линия 48"/>
                <p:cNvCxnSpPr/>
                <p:nvPr/>
              </p:nvCxnSpPr>
              <p:spPr>
                <a:xfrm>
                  <a:off x="292892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Прямая соединительная линия 49"/>
                <p:cNvCxnSpPr/>
                <p:nvPr/>
              </p:nvCxnSpPr>
              <p:spPr>
                <a:xfrm>
                  <a:off x="3643306" y="3429000"/>
                  <a:ext cx="714380" cy="1588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Прямая соединительная линия 50"/>
                <p:cNvCxnSpPr/>
                <p:nvPr/>
              </p:nvCxnSpPr>
              <p:spPr>
                <a:xfrm rot="5400000">
                  <a:off x="2750331" y="3464719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Прямая соединительная линия 51"/>
                <p:cNvCxnSpPr/>
                <p:nvPr/>
              </p:nvCxnSpPr>
              <p:spPr>
                <a:xfrm rot="5400000">
                  <a:off x="346550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Прямая соединительная линия 52"/>
                <p:cNvCxnSpPr/>
                <p:nvPr/>
              </p:nvCxnSpPr>
              <p:spPr>
                <a:xfrm rot="5400000">
                  <a:off x="203674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Прямая соединительная линия 53"/>
                <p:cNvCxnSpPr/>
                <p:nvPr/>
              </p:nvCxnSpPr>
              <p:spPr>
                <a:xfrm rot="5400000">
                  <a:off x="4179885" y="3463925"/>
                  <a:ext cx="357190" cy="1588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63" name="Прямая со стрелкой 62"/>
            <p:cNvCxnSpPr/>
            <p:nvPr/>
          </p:nvCxnSpPr>
          <p:spPr>
            <a:xfrm>
              <a:off x="3643306" y="3429000"/>
              <a:ext cx="64294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4" name="Прямая со стрелкой 63"/>
            <p:cNvCxnSpPr/>
            <p:nvPr/>
          </p:nvCxnSpPr>
          <p:spPr>
            <a:xfrm>
              <a:off x="5072066" y="4143380"/>
              <a:ext cx="64294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5" name="Прямая со стрелкой 64"/>
            <p:cNvCxnSpPr/>
            <p:nvPr/>
          </p:nvCxnSpPr>
          <p:spPr>
            <a:xfrm>
              <a:off x="7286644" y="4714884"/>
              <a:ext cx="64294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6" name="TextBox 65"/>
          <p:cNvSpPr txBox="1"/>
          <p:nvPr/>
        </p:nvSpPr>
        <p:spPr>
          <a:xfrm>
            <a:off x="2571736" y="6072206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Ответ: </a:t>
            </a:r>
            <a:r>
              <a:rPr lang="en-US" sz="3200" b="1" dirty="0" smtClean="0"/>
              <a:t>R </a:t>
            </a:r>
            <a:r>
              <a:rPr lang="ru-RU" sz="3200" b="1" dirty="0" smtClean="0"/>
              <a:t>= 8Н</a:t>
            </a:r>
            <a:endParaRPr lang="ru-RU" sz="3200" b="1" dirty="0"/>
          </a:p>
        </p:txBody>
      </p:sp>
      <p:grpSp>
        <p:nvGrpSpPr>
          <p:cNvPr id="28" name="Группа 74"/>
          <p:cNvGrpSpPr/>
          <p:nvPr/>
        </p:nvGrpSpPr>
        <p:grpSpPr>
          <a:xfrm>
            <a:off x="0" y="2714620"/>
            <a:ext cx="1858182" cy="3000396"/>
            <a:chOff x="428596" y="1572406"/>
            <a:chExt cx="1215240" cy="2214578"/>
          </a:xfrm>
        </p:grpSpPr>
        <p:cxnSp>
          <p:nvCxnSpPr>
            <p:cNvPr id="71" name="Прямая соединительная линия 70"/>
            <p:cNvCxnSpPr/>
            <p:nvPr/>
          </p:nvCxnSpPr>
          <p:spPr>
            <a:xfrm rot="5400000">
              <a:off x="535753" y="2678901"/>
              <a:ext cx="2214578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>
              <a:off x="428596" y="3071810"/>
              <a:ext cx="1214446" cy="1588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76" name="Picture 1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5214950"/>
            <a:ext cx="593804" cy="676277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77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4143380"/>
            <a:ext cx="714380" cy="1126523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78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714752"/>
            <a:ext cx="500066" cy="820108"/>
          </a:xfrm>
          <a:prstGeom prst="rect">
            <a:avLst/>
          </a:prstGeom>
          <a:solidFill>
            <a:srgbClr val="FFFF00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0" y="1571612"/>
            <a:ext cx="914400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III-й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этап — “Экспериментаторы”.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357158" y="1500174"/>
            <a:ext cx="807249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IV-й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этап — “Домашнее задание”.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0" y="2071678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V-й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этап — “</a:t>
            </a:r>
            <a:r>
              <a:rPr lang="ru-RU" sz="6000" b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Сравните скорости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”.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сравните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ru-RU" dirty="0" smtClean="0"/>
              <a:t>Тепловоз -28 м/с и автомобиль – 36 км/ч.</a:t>
            </a:r>
          </a:p>
          <a:p>
            <a:pPr lvl="0" fontAlgn="base"/>
            <a:r>
              <a:rPr lang="ru-RU" dirty="0" smtClean="0"/>
              <a:t>Медведь – 9 км/ч и лосёнок 5 м/с.</a:t>
            </a:r>
          </a:p>
          <a:p>
            <a:pPr lvl="0" fontAlgn="base"/>
            <a:r>
              <a:rPr lang="ru-RU" dirty="0" smtClean="0"/>
              <a:t>Скворец – 72 км/ч и велосипедист – 25 м/с.</a:t>
            </a:r>
          </a:p>
          <a:p>
            <a:pPr lvl="0" fontAlgn="base"/>
            <a:r>
              <a:rPr lang="ru-RU" dirty="0" smtClean="0"/>
              <a:t>Заяц – 15 м/с и дельфин – 18 км/ч.</a:t>
            </a:r>
          </a:p>
          <a:p>
            <a:pPr lvl="0" fontAlgn="base"/>
            <a:r>
              <a:rPr lang="ru-RU" dirty="0" smtClean="0"/>
              <a:t>Поезд – 25 м/с и автомобиль – 108 км/ч. </a:t>
            </a:r>
          </a:p>
          <a:p>
            <a:pPr lvl="0" fontAlgn="base"/>
            <a:r>
              <a:rPr lang="ru-RU" dirty="0" smtClean="0"/>
              <a:t>Велосипедист – 18 км/ч и спортсмен – 5 м/с.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0" y="2500306"/>
            <a:ext cx="764383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VI-й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этап — “Стихи, картинки и физика”.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714620"/>
            <a:ext cx="778912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err="1" smtClean="0"/>
              <a:t>VII-й</a:t>
            </a:r>
            <a:r>
              <a:rPr lang="ru-RU" sz="6000" b="1" dirty="0" smtClean="0"/>
              <a:t> этап. “Своя игра” 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  </a:t>
            </a:r>
            <a:endParaRPr lang="ru-RU" sz="3600" smtClean="0"/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250825" y="404813"/>
            <a:ext cx="8569325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62865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600" b="0">
                <a:solidFill>
                  <a:schemeClr val="tx1"/>
                </a:solidFill>
                <a:latin typeface="Times New Roman" pitchFamily="18" charset="0"/>
              </a:rPr>
              <a:t>Этот этап начинает команда, набравшая наименьшее количество баллов. Тему и «стоимость» вопросов выбирает капитан команды. На обдумывание дается примерно 30 с. При правильном ответе команда получает очки, равные «стоимости» вопроса и продолжает участие в раунде. Если ответ неверный, то отвечает ведущий или учитель, а в игру вступает другая команда. </a:t>
            </a:r>
            <a:endParaRPr lang="ru-RU" sz="360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6" name="WordArt 22"/>
          <p:cNvSpPr>
            <a:spLocks noChangeArrowheads="1" noChangeShapeType="1" noTextEdit="1"/>
          </p:cNvSpPr>
          <p:nvPr/>
        </p:nvSpPr>
        <p:spPr bwMode="auto">
          <a:xfrm>
            <a:off x="1406525" y="549275"/>
            <a:ext cx="62611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Физика - это великолепно!</a:t>
            </a:r>
          </a:p>
        </p:txBody>
      </p:sp>
      <p:pic>
        <p:nvPicPr>
          <p:cNvPr id="6170" name="Picture 26" descr="03"/>
          <p:cNvPicPr>
            <a:picLocks noGrp="1" noChangeAspect="1" noChangeArrowheads="1"/>
          </p:cNvPicPr>
          <p:nvPr>
            <p:ph sz="half" idx="3"/>
          </p:nvPr>
        </p:nvPicPr>
        <p:blipFill>
          <a:blip r:embed="rId2"/>
          <a:srcRect/>
          <a:stretch>
            <a:fillRect/>
          </a:stretch>
        </p:blipFill>
        <p:spPr>
          <a:xfrm>
            <a:off x="5151438" y="1600200"/>
            <a:ext cx="3030537" cy="4525963"/>
          </a:xfrm>
        </p:spPr>
      </p:pic>
      <p:pic>
        <p:nvPicPr>
          <p:cNvPr id="6171" name="Picture 27" descr="img_013006_main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36613" y="1600200"/>
            <a:ext cx="3279775" cy="2185988"/>
          </a:xfrm>
        </p:spPr>
      </p:pic>
      <p:pic>
        <p:nvPicPr>
          <p:cNvPr id="6172" name="Picture 28" descr="0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831850" y="3938588"/>
            <a:ext cx="3289300" cy="2187575"/>
          </a:xfrm>
        </p:spPr>
      </p:pic>
      <p:sp>
        <p:nvSpPr>
          <p:cNvPr id="6173" name="Text Box 29"/>
          <p:cNvSpPr txBox="1">
            <a:spLocks noChangeArrowheads="1"/>
          </p:cNvSpPr>
          <p:nvPr/>
        </p:nvSpPr>
        <p:spPr bwMode="auto">
          <a:xfrm>
            <a:off x="8207375" y="6553200"/>
            <a:ext cx="936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>
                <a:solidFill>
                  <a:schemeClr val="bg1"/>
                </a:solidFill>
                <a:latin typeface="Times New Roman" pitchFamily="18" charset="0"/>
              </a:rPr>
              <a:t>3</a:t>
            </a:r>
            <a:endParaRPr lang="ru-RU" sz="14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322263" y="-3175"/>
            <a:ext cx="842327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Физика - это всемогуща!</a:t>
            </a:r>
          </a:p>
        </p:txBody>
      </p:sp>
      <p:pic>
        <p:nvPicPr>
          <p:cNvPr id="14353" name="Picture 17" descr="4674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1412875"/>
            <a:ext cx="2713037" cy="2170113"/>
          </a:xfrm>
        </p:spPr>
      </p:pic>
      <p:pic>
        <p:nvPicPr>
          <p:cNvPr id="14354" name="Picture 18" descr="Earth_space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859338" y="4005263"/>
            <a:ext cx="2879725" cy="2171700"/>
          </a:xfrm>
        </p:spPr>
      </p:pic>
      <p:pic>
        <p:nvPicPr>
          <p:cNvPr id="14355" name="Picture 19" descr="picture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5219700" y="1052513"/>
            <a:ext cx="2914650" cy="2185987"/>
          </a:xfrm>
        </p:spPr>
      </p:pic>
      <p:pic>
        <p:nvPicPr>
          <p:cNvPr id="14356" name="Picture 20" descr="21QQCAFE633TCAJ6RDYUCAHVHHZ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1331913" y="4005263"/>
            <a:ext cx="2908300" cy="2181225"/>
          </a:xfrm>
        </p:spPr>
      </p:pic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8207375" y="6553200"/>
            <a:ext cx="936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>
                <a:latin typeface="Times New Roman" pitchFamily="18" charset="0"/>
              </a:rPr>
              <a:t>4</a:t>
            </a:r>
            <a:endParaRPr lang="ru-RU" sz="1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95288" y="1557338"/>
            <a:ext cx="6985000" cy="470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sz="7200" dirty="0">
                <a:solidFill>
                  <a:schemeClr val="bg1"/>
                </a:solidFill>
                <a:latin typeface="Times New Roman" pitchFamily="18" charset="0"/>
              </a:rPr>
              <a:t>Физика – это грандиозно!</a:t>
            </a:r>
          </a:p>
          <a:p>
            <a:pPr algn="ctr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sz="7200" dirty="0">
                <a:solidFill>
                  <a:schemeClr val="bg1"/>
                </a:solidFill>
                <a:latin typeface="Times New Roman" pitchFamily="18" charset="0"/>
              </a:rPr>
              <a:t>Она сумела сделать сказку былью!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8207375" y="6553200"/>
            <a:ext cx="936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>
                <a:solidFill>
                  <a:schemeClr val="bg1"/>
                </a:solidFill>
                <a:latin typeface="Times New Roman" pitchFamily="18" charset="0"/>
              </a:rPr>
              <a:t>5</a:t>
            </a:r>
            <a:endParaRPr lang="ru-RU" sz="140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"Физическая эстафета"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6000" b="1" dirty="0" err="1" smtClean="0"/>
              <a:t>I-й</a:t>
            </a:r>
            <a:r>
              <a:rPr lang="ru-RU" sz="6000" b="1" dirty="0" smtClean="0"/>
              <a:t> этап — “Знаешь ли ты формулы?”</a:t>
            </a:r>
            <a:endParaRPr lang="ru-RU" sz="6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857250" y="2171700"/>
            <a:ext cx="7772400" cy="1554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600" b="1">
                <a:solidFill>
                  <a:srgbClr val="FF0000"/>
                </a:solidFill>
                <a:latin typeface="Calibri" pitchFamily="34" charset="0"/>
              </a:rPr>
              <a:t>«Разминка»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709988"/>
            <a:ext cx="1857375" cy="2762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6000" b="1">
                <a:solidFill>
                  <a:srgbClr val="000000"/>
                </a:solidFill>
                <a:latin typeface="Calibri" pitchFamily="34" charset="0"/>
              </a:rPr>
              <a:t>Как называют любой предмет, изучаемый в физике?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800"/>
              </a:spcBef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</a:pPr>
            <a:r>
              <a:rPr lang="ru-RU" sz="5400" b="1">
                <a:solidFill>
                  <a:srgbClr val="000000"/>
                </a:solidFill>
                <a:latin typeface="Calibri" pitchFamily="34" charset="0"/>
              </a:rPr>
              <a:t>Назовите устройство, с помощью которого измеряют любую физическую величину?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519</Words>
  <PresentationFormat>Экран (4:3)</PresentationFormat>
  <Paragraphs>82</Paragraphs>
  <Slides>29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"Физическая эстафета"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сравните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19</cp:revision>
  <dcterms:created xsi:type="dcterms:W3CDTF">2014-01-27T14:15:57Z</dcterms:created>
  <dcterms:modified xsi:type="dcterms:W3CDTF">2014-02-07T11:55:32Z</dcterms:modified>
</cp:coreProperties>
</file>