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4" r:id="rId2"/>
    <p:sldId id="311" r:id="rId3"/>
    <p:sldId id="312" r:id="rId4"/>
    <p:sldId id="313" r:id="rId5"/>
    <p:sldId id="285" r:id="rId6"/>
    <p:sldId id="273" r:id="rId7"/>
    <p:sldId id="257" r:id="rId8"/>
    <p:sldId id="286" r:id="rId9"/>
    <p:sldId id="287" r:id="rId10"/>
    <p:sldId id="295" r:id="rId11"/>
    <p:sldId id="296" r:id="rId12"/>
    <p:sldId id="301" r:id="rId13"/>
    <p:sldId id="297" r:id="rId14"/>
    <p:sldId id="310" r:id="rId15"/>
    <p:sldId id="298" r:id="rId16"/>
    <p:sldId id="290" r:id="rId17"/>
    <p:sldId id="291" r:id="rId18"/>
    <p:sldId id="292" r:id="rId19"/>
    <p:sldId id="300" r:id="rId20"/>
    <p:sldId id="306" r:id="rId21"/>
    <p:sldId id="299" r:id="rId22"/>
    <p:sldId id="307" r:id="rId23"/>
    <p:sldId id="294" r:id="rId24"/>
    <p:sldId id="288" r:id="rId25"/>
    <p:sldId id="302" r:id="rId26"/>
    <p:sldId id="308" r:id="rId27"/>
    <p:sldId id="304" r:id="rId28"/>
    <p:sldId id="305" r:id="rId29"/>
    <p:sldId id="270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FF99FF"/>
    <a:srgbClr val="9900CC"/>
    <a:srgbClr val="FFFF00"/>
    <a:srgbClr val="FFFF66"/>
    <a:srgbClr val="99FF66"/>
    <a:srgbClr val="0000FF"/>
    <a:srgbClr val="CC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5" autoAdjust="0"/>
    <p:restoredTop sz="94660"/>
  </p:normalViewPr>
  <p:slideViewPr>
    <p:cSldViewPr>
      <p:cViewPr>
        <p:scale>
          <a:sx n="57" d="100"/>
          <a:sy n="57" d="100"/>
        </p:scale>
        <p:origin x="-82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03417-5E5D-4CEF-BD98-492FF68DCE6D}" type="datetimeFigureOut">
              <a:rPr lang="ru-RU" smtClean="0"/>
              <a:pPr/>
              <a:t>22.01.2022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BF2A6-8E6E-4365-A35F-B13940020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585639-6485-4A9C-BF13-90F2FF6569A2}" type="slidenum">
              <a:rPr lang="en-GB" smtClean="0">
                <a:solidFill>
                  <a:srgbClr val="000000"/>
                </a:solidFill>
              </a:rPr>
              <a:pPr/>
              <a:t>14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4A11E-5BE8-4767-B5BA-89E57E536A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E8E6D-986B-45C4-A20B-6DB2ACF820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8B579-9DFE-4852-B7A4-1FC8FD7A41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9BFB61C-7390-44D6-945D-5B3BAC9F8B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8782C4E-DB97-4F20-95D0-16456A0CBD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1B6D452-7160-45B9-ADEF-6D34DDB0AB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4A4FB3E-A0E0-4F0F-9CFC-CE497C8ADE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3159282-2548-4018-A7A8-F75AF88DB6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AB1A7-6400-490F-B029-4127D939DD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631DE-C75E-4D22-BFCC-BEA725E145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2CCBD-15F8-4119-92F1-432D4BB859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02C29-34F8-4E05-B64C-E1D00B2A04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8CA40-9143-4352-89BF-9CF18E5762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6DA8C-6AD2-44F8-B004-F971ECBC5A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57391-115D-4F25-BC63-4E09B7DB21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9929E-E32B-4456-9B76-857B692C32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E34FDD-C208-4D8A-A07B-9DD8501BD0F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>
    <p:push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gi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11" Type="http://schemas.openxmlformats.org/officeDocument/2006/relationships/image" Target="../media/image29.gif"/><Relationship Id="rId5" Type="http://schemas.openxmlformats.org/officeDocument/2006/relationships/image" Target="../media/image23.png"/><Relationship Id="rId10" Type="http://schemas.openxmlformats.org/officeDocument/2006/relationships/image" Target="../media/image28.gif"/><Relationship Id="rId4" Type="http://schemas.openxmlformats.org/officeDocument/2006/relationships/image" Target="../media/image22.jpeg"/><Relationship Id="rId9" Type="http://schemas.openxmlformats.org/officeDocument/2006/relationships/image" Target="../media/image27.wmf"/><Relationship Id="rId14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46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16832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аже поэты обсуждают вопросы физи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49986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4" y="1268760"/>
            <a:ext cx="381642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Александр Сергеевич Пушкин в одном из своих стихотворений так описывал движение.</a:t>
            </a:r>
          </a:p>
          <a:p>
            <a:r>
              <a:rPr lang="ru-RU" sz="2800" b="1" dirty="0"/>
              <a:t>Движенья нет! – сказал мудрец </a:t>
            </a:r>
            <a:r>
              <a:rPr lang="ru-RU" sz="2800" b="1" dirty="0" err="1"/>
              <a:t>брадатый</a:t>
            </a:r>
            <a:r>
              <a:rPr lang="ru-RU" sz="2800" b="1" dirty="0"/>
              <a:t>.</a:t>
            </a:r>
          </a:p>
          <a:p>
            <a:r>
              <a:rPr lang="ru-RU" sz="2800" b="1" dirty="0"/>
              <a:t>Другой смолчал и стал пред ним ходить.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180166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Относительно первого наблюдателя автомобиль движетс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91" y="1772816"/>
            <a:ext cx="428238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Относительно второго наблюдателя автомобиль находится в состоянии поко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2816"/>
            <a:ext cx="446449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074400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Движение с одинаковыми скоростями</a:t>
            </a:r>
            <a:endParaRPr lang="ru-RU" dirty="0"/>
          </a:p>
        </p:txBody>
      </p:sp>
      <p:pic>
        <p:nvPicPr>
          <p:cNvPr id="6146" name="Picture 2" descr="Движение с равными скоростями по параллельным траектория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48883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885254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Стоящий у доски ученик покоится относительно дос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417646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ланеты, в том числе и Земля со всеми ее обитателями, включая ученика у доски,  движутся вокруг Солнц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6872"/>
            <a:ext cx="417249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969971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049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62000" y="533400"/>
            <a:ext cx="7924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dirty="0" err="1"/>
              <a:t>Df</a:t>
            </a:r>
            <a:r>
              <a:rPr lang="en-US" sz="4800" dirty="0"/>
              <a:t>.</a:t>
            </a:r>
            <a:r>
              <a:rPr lang="ru-RU" sz="4800" dirty="0"/>
              <a:t> </a:t>
            </a:r>
            <a:r>
              <a:rPr lang="ru-RU" sz="48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Механическое движение </a:t>
            </a:r>
            <a:r>
              <a:rPr lang="ru-RU" sz="4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–</a:t>
            </a:r>
            <a:r>
              <a:rPr 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это изменение с течением времени положения тела относительно других тел</a:t>
            </a:r>
          </a:p>
        </p:txBody>
      </p:sp>
      <p:pic>
        <p:nvPicPr>
          <p:cNvPr id="20484" name="Picture 4" descr="j01856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876800"/>
            <a:ext cx="1138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MPj03959640000[1]"/>
          <p:cNvPicPr>
            <a:picLocks noChangeAspect="1" noChangeArrowheads="1"/>
          </p:cNvPicPr>
          <p:nvPr/>
        </p:nvPicPr>
        <p:blipFill>
          <a:blip r:embed="rId4" cstate="print"/>
          <a:srcRect t="11585" r="15991" b="7321"/>
          <a:stretch>
            <a:fillRect/>
          </a:stretch>
        </p:blipFill>
        <p:spPr bwMode="auto">
          <a:xfrm>
            <a:off x="381000" y="5181600"/>
            <a:ext cx="914400" cy="722916"/>
          </a:xfrm>
          <a:prstGeom prst="ellipse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9" name="Рисунок 3"/>
          <p:cNvPicPr>
            <a:picLocks noChangeAspect="1" noChangeArrowheads="1"/>
          </p:cNvPicPr>
          <p:nvPr/>
        </p:nvPicPr>
        <p:blipFill>
          <a:blip r:embed="rId5" cstate="print"/>
          <a:srcRect l="16114" t="33333" r="31513" b="19047"/>
          <a:stretch>
            <a:fillRect/>
          </a:stretch>
        </p:blipFill>
        <p:spPr bwMode="auto">
          <a:xfrm>
            <a:off x="6248400" y="4724400"/>
            <a:ext cx="1539240" cy="1184031"/>
          </a:xfrm>
          <a:prstGeom prst="ellipse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20487" name="Picture 4" descr="2m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3276600"/>
            <a:ext cx="16557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5" descr="j029215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0" y="5486400"/>
            <a:ext cx="823913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4" descr="j023307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3124200"/>
            <a:ext cx="1676400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6" descr="j0183328"/>
          <p:cNvPicPr>
            <a:picLocks noChangeAspect="1" noChangeArrowheads="1"/>
          </p:cNvPicPr>
          <p:nvPr/>
        </p:nvPicPr>
        <p:blipFill>
          <a:blip r:embed="rId9" cstate="print"/>
          <a:srcRect t="25980" b="28470"/>
          <a:stretch>
            <a:fillRect/>
          </a:stretch>
        </p:blipFill>
        <p:spPr bwMode="auto">
          <a:xfrm>
            <a:off x="685800" y="6019800"/>
            <a:ext cx="13319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1" descr="ag00185_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4953000" y="5638800"/>
            <a:ext cx="1676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8" descr="лягушка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5200" y="4191000"/>
            <a:ext cx="14986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5" descr="ag00203_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6000" y="5181600"/>
            <a:ext cx="163512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9" descr="9m5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81600" y="3200400"/>
            <a:ext cx="33528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 descr="witch1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006475" y="3962400"/>
            <a:ext cx="20129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4 0.05208 L 1.06667 0.05208 " pathEditMode="relative" rAng="0" ptsTypes="AA">
                                      <p:cBhvr>
                                        <p:cTn id="9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ru-RU" sz="3600" dirty="0" smtClean="0"/>
              <a:t>Понятия и величины, описывающие механическое движение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800" b="1" dirty="0"/>
              <a:t>Тело, относительно которого рассматривается движение, называется </a:t>
            </a:r>
            <a:r>
              <a:rPr lang="ru-RU" sz="4800" b="1" dirty="0">
                <a:solidFill>
                  <a:srgbClr val="00B050"/>
                </a:solidFill>
              </a:rPr>
              <a:t>телом отсчета</a:t>
            </a:r>
            <a:r>
              <a:rPr lang="ru-RU" sz="4800" b="1" dirty="0" smtClean="0">
                <a:solidFill>
                  <a:srgbClr val="00B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63499559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04864"/>
            <a:ext cx="8214792" cy="1800200"/>
          </a:xfrm>
          <a:noFill/>
          <a:ln>
            <a:noFill/>
          </a:ln>
        </p:spPr>
        <p:txBody>
          <a:bodyPr/>
          <a:lstStyle/>
          <a:p>
            <a:pPr marL="0" indent="0"/>
            <a:r>
              <a:rPr lang="ru-RU" sz="3600" b="1" dirty="0"/>
              <a:t>Линия, вдоль которой движется материальная точка называется </a:t>
            </a:r>
            <a:r>
              <a:rPr lang="ru-RU" sz="3600" b="1" i="1" dirty="0" smtClean="0"/>
              <a:t>траекторией</a:t>
            </a:r>
            <a:endParaRPr lang="ru-RU" sz="3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2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1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олилиния 5"/>
          <p:cNvSpPr/>
          <p:nvPr/>
        </p:nvSpPr>
        <p:spPr>
          <a:xfrm>
            <a:off x="2051719" y="4238473"/>
            <a:ext cx="3630706" cy="1379859"/>
          </a:xfrm>
          <a:custGeom>
            <a:avLst/>
            <a:gdLst>
              <a:gd name="connsiteX0" fmla="*/ 0 w 3630706"/>
              <a:gd name="connsiteY0" fmla="*/ 808568 h 808568"/>
              <a:gd name="connsiteX1" fmla="*/ 739588 w 3630706"/>
              <a:gd name="connsiteY1" fmla="*/ 1744 h 808568"/>
              <a:gd name="connsiteX2" fmla="*/ 1694329 w 3630706"/>
              <a:gd name="connsiteY2" fmla="*/ 579968 h 808568"/>
              <a:gd name="connsiteX3" fmla="*/ 2837329 w 3630706"/>
              <a:gd name="connsiteY3" fmla="*/ 109321 h 808568"/>
              <a:gd name="connsiteX4" fmla="*/ 3630706 w 3630706"/>
              <a:gd name="connsiteY4" fmla="*/ 324474 h 80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0706" h="808568">
                <a:moveTo>
                  <a:pt x="0" y="808568"/>
                </a:moveTo>
                <a:cubicBezTo>
                  <a:pt x="228600" y="424206"/>
                  <a:pt x="457200" y="39844"/>
                  <a:pt x="739588" y="1744"/>
                </a:cubicBezTo>
                <a:cubicBezTo>
                  <a:pt x="1021976" y="-36356"/>
                  <a:pt x="1344705" y="562038"/>
                  <a:pt x="1694329" y="579968"/>
                </a:cubicBezTo>
                <a:cubicBezTo>
                  <a:pt x="2043953" y="597898"/>
                  <a:pt x="2514600" y="151903"/>
                  <a:pt x="2837329" y="109321"/>
                </a:cubicBezTo>
                <a:cubicBezTo>
                  <a:pt x="3160058" y="66739"/>
                  <a:pt x="3395382" y="195606"/>
                  <a:pt x="3630706" y="324474"/>
                </a:cubicBezTo>
              </a:path>
            </a:pathLst>
          </a:custGeom>
          <a:ln>
            <a:solidFill>
              <a:srgbClr val="00B05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980999" y="5546324"/>
            <a:ext cx="156973" cy="144016"/>
          </a:xfrm>
          <a:prstGeom prst="ellipse">
            <a:avLst/>
          </a:prstGeom>
          <a:solidFill>
            <a:srgbClr val="9900CC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603938" y="4750138"/>
            <a:ext cx="156973" cy="144016"/>
          </a:xfrm>
          <a:prstGeom prst="ellipse">
            <a:avLst/>
          </a:prstGeom>
          <a:solidFill>
            <a:srgbClr val="9900CC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683568" y="43716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3600" kern="0" smtClean="0"/>
              <a:t>Понятия и величины, описывающие механическое движение</a:t>
            </a:r>
            <a:endParaRPr lang="ru-RU" sz="3600" kern="0" dirty="0"/>
          </a:p>
        </p:txBody>
      </p:sp>
    </p:spTree>
    <p:extLst>
      <p:ext uri="{BB962C8B-B14F-4D97-AF65-F5344CB8AC3E}">
        <p14:creationId xmlns:p14="http://schemas.microsoft.com/office/powerpoint/2010/main" xmlns="" val="282086507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Траектория движения может быть...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565315"/>
            <a:ext cx="4168416" cy="330384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0276" y="1556792"/>
            <a:ext cx="4873724" cy="33123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592" y="530077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в</a:t>
            </a:r>
            <a:r>
              <a:rPr lang="ru-RU" sz="2800" b="1" dirty="0" smtClean="0"/>
              <a:t>идимой                                    невидимой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82486119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Траектория движения тела может быть…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700808"/>
            <a:ext cx="3870430" cy="323999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1700808"/>
            <a:ext cx="4499992" cy="32399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5517232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ломаная                      кривая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24644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Траектория движения тела может быть…</a:t>
            </a:r>
          </a:p>
        </p:txBody>
      </p:sp>
      <p:pic>
        <p:nvPicPr>
          <p:cNvPr id="4098" name="Picture 2" descr="Пример прямолинейного движения тел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510" y="1556792"/>
            <a:ext cx="698477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5903694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прямолинейной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17928817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 r="12500" b="17857"/>
          <a:stretch>
            <a:fillRect/>
          </a:stretch>
        </p:blipFill>
        <p:spPr bwMode="auto">
          <a:xfrm>
            <a:off x="642938" y="642938"/>
            <a:ext cx="1760537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8640"/>
            <a:ext cx="295232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5357813" y="5786438"/>
            <a:ext cx="37861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показывает прибор?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 t="2760" b="18591"/>
          <a:stretch>
            <a:fillRect/>
          </a:stretch>
        </p:blipFill>
        <p:spPr bwMode="auto">
          <a:xfrm>
            <a:off x="2699792" y="3645024"/>
            <a:ext cx="25202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19}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32656"/>
            <a:ext cx="2520280" cy="4896544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715375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</a:rPr>
              <a:t>Траектория</a:t>
            </a:r>
            <a:r>
              <a:rPr lang="ru-RU" sz="3200" b="1" smtClean="0"/>
              <a:t> </a:t>
            </a:r>
            <a:r>
              <a:rPr lang="ru-RU" sz="3200" smtClean="0"/>
              <a:t>– линия, вдоль которой движется тело.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14313" y="1285875"/>
            <a:ext cx="8715375" cy="53578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                                               А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   А                          Б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                                   А               В        </a:t>
            </a:r>
            <a:r>
              <a:rPr lang="en-US" smtClean="0"/>
              <a:t> </a:t>
            </a:r>
            <a:r>
              <a:rPr lang="ru-RU" smtClean="0"/>
              <a:t>  В                                                                               </a:t>
            </a:r>
          </a:p>
          <a:p>
            <a:pPr>
              <a:buFont typeface="Arial" charset="0"/>
              <a:buNone/>
            </a:pPr>
            <a:r>
              <a:rPr lang="ru-RU" smtClean="0"/>
              <a:t>                                              С       </a:t>
            </a:r>
            <a:r>
              <a:rPr lang="en-US" smtClean="0"/>
              <a:t> </a:t>
            </a:r>
            <a:r>
              <a:rPr lang="ru-RU" smtClean="0"/>
              <a:t>        Е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                                                                 </a:t>
            </a:r>
            <a:r>
              <a:rPr lang="en-US" smtClean="0"/>
              <a:t>D</a:t>
            </a:r>
          </a:p>
          <a:p>
            <a:pPr>
              <a:buFont typeface="Arial" charset="0"/>
              <a:buNone/>
            </a:pPr>
            <a:r>
              <a:rPr lang="en-US" smtClean="0"/>
              <a:t>                                                                                 F     </a:t>
            </a:r>
            <a:r>
              <a:rPr lang="ru-RU" smtClean="0"/>
              <a:t>                     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00125" y="2428875"/>
            <a:ext cx="2857500" cy="0"/>
          </a:xfrm>
          <a:prstGeom prst="line">
            <a:avLst/>
          </a:prstGeom>
          <a:ln w="3810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уга 6"/>
          <p:cNvSpPr/>
          <p:nvPr/>
        </p:nvSpPr>
        <p:spPr>
          <a:xfrm>
            <a:off x="5286375" y="1785938"/>
            <a:ext cx="2500313" cy="1285875"/>
          </a:xfrm>
          <a:prstGeom prst="arc">
            <a:avLst>
              <a:gd name="adj1" fmla="val 12282948"/>
              <a:gd name="adj2" fmla="val 1910480"/>
            </a:avLst>
          </a:prstGeom>
          <a:ln w="3810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Дуга 7"/>
          <p:cNvSpPr/>
          <p:nvPr/>
        </p:nvSpPr>
        <p:spPr>
          <a:xfrm>
            <a:off x="6643688" y="2857500"/>
            <a:ext cx="2500312" cy="1285875"/>
          </a:xfrm>
          <a:prstGeom prst="arc">
            <a:avLst>
              <a:gd name="adj1" fmla="val 8341798"/>
              <a:gd name="adj2" fmla="val 13556128"/>
            </a:avLst>
          </a:prstGeom>
          <a:ln w="3810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14438" y="4071938"/>
            <a:ext cx="2143125" cy="2071687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572000" y="3929063"/>
            <a:ext cx="1500188" cy="285750"/>
          </a:xfrm>
          <a:prstGeom prst="line">
            <a:avLst/>
          </a:prstGeom>
          <a:ln w="3810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5286375" y="4214813"/>
            <a:ext cx="785813" cy="2857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286375" y="4500563"/>
            <a:ext cx="1857375" cy="1143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V="1">
            <a:off x="6572250" y="5072063"/>
            <a:ext cx="857250" cy="2857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58000" y="4786313"/>
            <a:ext cx="1571625" cy="1214437"/>
          </a:xfrm>
          <a:prstGeom prst="line">
            <a:avLst/>
          </a:prstGeom>
          <a:ln w="381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Понятия и величины, описывающие механическое движение</a:t>
            </a:r>
            <a:endParaRPr lang="ru-RU" sz="3600" dirty="0"/>
          </a:p>
        </p:txBody>
      </p:sp>
      <p:pic>
        <p:nvPicPr>
          <p:cNvPr id="5122" name="Picture 2" descr="Длина траектории называется путем и измеряется в метра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2624"/>
            <a:ext cx="482453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1482624"/>
            <a:ext cx="36724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Длина траектории, по которой движется тело в течение некоторого промежутка времени, называется </a:t>
            </a:r>
            <a:r>
              <a:rPr lang="ru-RU" sz="3200" b="1" i="1" dirty="0">
                <a:solidFill>
                  <a:srgbClr val="FF0000"/>
                </a:solidFill>
              </a:rPr>
              <a:t>путем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4226507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715375" cy="1225550"/>
          </a:xfrm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</a:rPr>
              <a:t>Путь</a:t>
            </a:r>
            <a:r>
              <a:rPr lang="ru-RU" sz="2800" smtClean="0"/>
              <a:t> – длина траектории, по которой движется тело.</a:t>
            </a: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858845">
            <a:off x="7581900" y="1525588"/>
            <a:ext cx="952500" cy="1352550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6446044" y="2697956"/>
            <a:ext cx="1285875" cy="1604963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>
            <a:off x="3929063" y="4143375"/>
            <a:ext cx="2428875" cy="0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928688" y="4143375"/>
            <a:ext cx="3000375" cy="1428750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928813" y="5786438"/>
            <a:ext cx="2214562" cy="857250"/>
          </a:xfrm>
          <a:prstGeom prst="rect">
            <a:avLst/>
          </a:prstGeom>
          <a:solidFill>
            <a:schemeClr val="accent6">
              <a:lumMod val="60000"/>
              <a:lumOff val="40000"/>
              <a:alpha val="2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Трапеция 11"/>
          <p:cNvSpPr/>
          <p:nvPr/>
        </p:nvSpPr>
        <p:spPr>
          <a:xfrm>
            <a:off x="1714500" y="5214938"/>
            <a:ext cx="2643188" cy="571500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2143125" y="5929313"/>
            <a:ext cx="500063" cy="357187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Рамка 15"/>
          <p:cNvSpPr/>
          <p:nvPr/>
        </p:nvSpPr>
        <p:spPr>
          <a:xfrm>
            <a:off x="2786063" y="5929313"/>
            <a:ext cx="500062" cy="357187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3429000" y="5929313"/>
            <a:ext cx="500063" cy="357187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928688" y="5572125"/>
            <a:ext cx="928687" cy="785813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277" name="Объект 19"/>
          <p:cNvGraphicFramePr>
            <a:graphicFrameLocks noChangeAspect="1"/>
          </p:cNvGraphicFramePr>
          <p:nvPr/>
        </p:nvGraphicFramePr>
        <p:xfrm>
          <a:off x="2500313" y="6357938"/>
          <a:ext cx="1428750" cy="285750"/>
        </p:xfrm>
        <a:graphic>
          <a:graphicData uri="http://schemas.openxmlformats.org/presentationml/2006/ole">
            <p:oleObj spid="_x0000_s1026" name="Формула" r:id="rId4" imgW="457200" imgH="139700" progId="">
              <p:embed/>
            </p:oleObj>
          </a:graphicData>
        </a:graphic>
      </p:graphicFrame>
      <p:sp>
        <p:nvSpPr>
          <p:cNvPr id="23" name="Полилиния 22"/>
          <p:cNvSpPr/>
          <p:nvPr/>
        </p:nvSpPr>
        <p:spPr>
          <a:xfrm>
            <a:off x="2665413" y="3529013"/>
            <a:ext cx="68262" cy="657225"/>
          </a:xfrm>
          <a:custGeom>
            <a:avLst/>
            <a:gdLst>
              <a:gd name="connsiteX0" fmla="*/ 12879 w 67907"/>
              <a:gd name="connsiteY0" fmla="*/ 0 h 656823"/>
              <a:gd name="connsiteX1" fmla="*/ 38636 w 67907"/>
              <a:gd name="connsiteY1" fmla="*/ 180304 h 656823"/>
              <a:gd name="connsiteX2" fmla="*/ 12879 w 67907"/>
              <a:gd name="connsiteY2" fmla="*/ 631065 h 656823"/>
              <a:gd name="connsiteX3" fmla="*/ 0 w 67907"/>
              <a:gd name="connsiteY3" fmla="*/ 656823 h 65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07" h="656823">
                <a:moveTo>
                  <a:pt x="12879" y="0"/>
                </a:moveTo>
                <a:cubicBezTo>
                  <a:pt x="19288" y="38454"/>
                  <a:pt x="38636" y="148063"/>
                  <a:pt x="38636" y="180304"/>
                </a:cubicBezTo>
                <a:cubicBezTo>
                  <a:pt x="38636" y="287536"/>
                  <a:pt x="67907" y="493495"/>
                  <a:pt x="12879" y="631065"/>
                </a:cubicBezTo>
                <a:cubicBezTo>
                  <a:pt x="9314" y="639978"/>
                  <a:pt x="4293" y="648237"/>
                  <a:pt x="0" y="656823"/>
                </a:cubicBezTo>
              </a:path>
            </a:pathLst>
          </a:custGeom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 flipH="1">
            <a:off x="2000250" y="3857625"/>
            <a:ext cx="117475" cy="642938"/>
          </a:xfrm>
          <a:custGeom>
            <a:avLst/>
            <a:gdLst>
              <a:gd name="connsiteX0" fmla="*/ 15061 w 92334"/>
              <a:gd name="connsiteY0" fmla="*/ 23048 h 674176"/>
              <a:gd name="connsiteX1" fmla="*/ 40819 w 92334"/>
              <a:gd name="connsiteY1" fmla="*/ 113200 h 674176"/>
              <a:gd name="connsiteX2" fmla="*/ 53698 w 92334"/>
              <a:gd name="connsiteY2" fmla="*/ 151837 h 674176"/>
              <a:gd name="connsiteX3" fmla="*/ 40819 w 92334"/>
              <a:gd name="connsiteY3" fmla="*/ 319262 h 674176"/>
              <a:gd name="connsiteX4" fmla="*/ 15061 w 92334"/>
              <a:gd name="connsiteY4" fmla="*/ 396535 h 674176"/>
              <a:gd name="connsiteX5" fmla="*/ 40819 w 92334"/>
              <a:gd name="connsiteY5" fmla="*/ 357899 h 674176"/>
              <a:gd name="connsiteX6" fmla="*/ 53698 w 92334"/>
              <a:gd name="connsiteY6" fmla="*/ 319262 h 674176"/>
              <a:gd name="connsiteX7" fmla="*/ 53698 w 92334"/>
              <a:gd name="connsiteY7" fmla="*/ 396535 h 674176"/>
              <a:gd name="connsiteX8" fmla="*/ 66577 w 92334"/>
              <a:gd name="connsiteY8" fmla="*/ 435172 h 674176"/>
              <a:gd name="connsiteX9" fmla="*/ 92334 w 92334"/>
              <a:gd name="connsiteY9" fmla="*/ 666992 h 6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4" h="674176">
                <a:moveTo>
                  <a:pt x="15061" y="23048"/>
                </a:moveTo>
                <a:cubicBezTo>
                  <a:pt x="45941" y="115687"/>
                  <a:pt x="8476" y="0"/>
                  <a:pt x="40819" y="113200"/>
                </a:cubicBezTo>
                <a:cubicBezTo>
                  <a:pt x="44549" y="126253"/>
                  <a:pt x="49405" y="138958"/>
                  <a:pt x="53698" y="151837"/>
                </a:cubicBezTo>
                <a:cubicBezTo>
                  <a:pt x="49405" y="207645"/>
                  <a:pt x="49549" y="263974"/>
                  <a:pt x="40819" y="319262"/>
                </a:cubicBezTo>
                <a:cubicBezTo>
                  <a:pt x="36584" y="346081"/>
                  <a:pt x="0" y="419126"/>
                  <a:pt x="15061" y="396535"/>
                </a:cubicBezTo>
                <a:lnTo>
                  <a:pt x="40819" y="357899"/>
                </a:lnTo>
                <a:cubicBezTo>
                  <a:pt x="45112" y="345020"/>
                  <a:pt x="40122" y="319262"/>
                  <a:pt x="53698" y="319262"/>
                </a:cubicBezTo>
                <a:cubicBezTo>
                  <a:pt x="88042" y="319262"/>
                  <a:pt x="53698" y="396535"/>
                  <a:pt x="53698" y="396535"/>
                </a:cubicBezTo>
                <a:cubicBezTo>
                  <a:pt x="57991" y="409414"/>
                  <a:pt x="65156" y="421671"/>
                  <a:pt x="66577" y="435172"/>
                </a:cubicBezTo>
                <a:cubicBezTo>
                  <a:pt x="91735" y="674176"/>
                  <a:pt x="47048" y="576420"/>
                  <a:pt x="92334" y="666992"/>
                </a:cubicBezTo>
              </a:path>
            </a:pathLst>
          </a:custGeom>
          <a:solidFill>
            <a:schemeClr val="bg2">
              <a:lumMod val="25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1500188" y="2928938"/>
            <a:ext cx="884237" cy="974725"/>
          </a:xfrm>
          <a:custGeom>
            <a:avLst/>
            <a:gdLst>
              <a:gd name="connsiteX0" fmla="*/ 347729 w 883615"/>
              <a:gd name="connsiteY0" fmla="*/ 914400 h 974372"/>
              <a:gd name="connsiteX1" fmla="*/ 283335 w 883615"/>
              <a:gd name="connsiteY1" fmla="*/ 888642 h 974372"/>
              <a:gd name="connsiteX2" fmla="*/ 193183 w 883615"/>
              <a:gd name="connsiteY2" fmla="*/ 811369 h 974372"/>
              <a:gd name="connsiteX3" fmla="*/ 218941 w 883615"/>
              <a:gd name="connsiteY3" fmla="*/ 695459 h 974372"/>
              <a:gd name="connsiteX4" fmla="*/ 180304 w 883615"/>
              <a:gd name="connsiteY4" fmla="*/ 605307 h 974372"/>
              <a:gd name="connsiteX5" fmla="*/ 141667 w 883615"/>
              <a:gd name="connsiteY5" fmla="*/ 579549 h 974372"/>
              <a:gd name="connsiteX6" fmla="*/ 115910 w 883615"/>
              <a:gd name="connsiteY6" fmla="*/ 540912 h 974372"/>
              <a:gd name="connsiteX7" fmla="*/ 25757 w 883615"/>
              <a:gd name="connsiteY7" fmla="*/ 450760 h 974372"/>
              <a:gd name="connsiteX8" fmla="*/ 0 w 883615"/>
              <a:gd name="connsiteY8" fmla="*/ 412123 h 974372"/>
              <a:gd name="connsiteX9" fmla="*/ 25757 w 883615"/>
              <a:gd name="connsiteY9" fmla="*/ 373487 h 974372"/>
              <a:gd name="connsiteX10" fmla="*/ 64394 w 883615"/>
              <a:gd name="connsiteY10" fmla="*/ 360608 h 974372"/>
              <a:gd name="connsiteX11" fmla="*/ 77273 w 883615"/>
              <a:gd name="connsiteY11" fmla="*/ 321971 h 974372"/>
              <a:gd name="connsiteX12" fmla="*/ 103031 w 883615"/>
              <a:gd name="connsiteY12" fmla="*/ 283335 h 974372"/>
              <a:gd name="connsiteX13" fmla="*/ 128788 w 883615"/>
              <a:gd name="connsiteY13" fmla="*/ 206061 h 974372"/>
              <a:gd name="connsiteX14" fmla="*/ 206062 w 883615"/>
              <a:gd name="connsiteY14" fmla="*/ 154546 h 974372"/>
              <a:gd name="connsiteX15" fmla="*/ 231819 w 883615"/>
              <a:gd name="connsiteY15" fmla="*/ 77273 h 974372"/>
              <a:gd name="connsiteX16" fmla="*/ 244698 w 883615"/>
              <a:gd name="connsiteY16" fmla="*/ 38636 h 974372"/>
              <a:gd name="connsiteX17" fmla="*/ 334850 w 883615"/>
              <a:gd name="connsiteY17" fmla="*/ 0 h 974372"/>
              <a:gd name="connsiteX18" fmla="*/ 463639 w 883615"/>
              <a:gd name="connsiteY18" fmla="*/ 12878 h 974372"/>
              <a:gd name="connsiteX19" fmla="*/ 579549 w 883615"/>
              <a:gd name="connsiteY19" fmla="*/ 103031 h 974372"/>
              <a:gd name="connsiteX20" fmla="*/ 605307 w 883615"/>
              <a:gd name="connsiteY20" fmla="*/ 141667 h 974372"/>
              <a:gd name="connsiteX21" fmla="*/ 643943 w 883615"/>
              <a:gd name="connsiteY21" fmla="*/ 180304 h 974372"/>
              <a:gd name="connsiteX22" fmla="*/ 656822 w 883615"/>
              <a:gd name="connsiteY22" fmla="*/ 270456 h 974372"/>
              <a:gd name="connsiteX23" fmla="*/ 708338 w 883615"/>
              <a:gd name="connsiteY23" fmla="*/ 309092 h 974372"/>
              <a:gd name="connsiteX24" fmla="*/ 798490 w 883615"/>
              <a:gd name="connsiteY24" fmla="*/ 360608 h 974372"/>
              <a:gd name="connsiteX25" fmla="*/ 837126 w 883615"/>
              <a:gd name="connsiteY25" fmla="*/ 373487 h 974372"/>
              <a:gd name="connsiteX26" fmla="*/ 862884 w 883615"/>
              <a:gd name="connsiteY26" fmla="*/ 412123 h 974372"/>
              <a:gd name="connsiteX27" fmla="*/ 862884 w 883615"/>
              <a:gd name="connsiteY27" fmla="*/ 540912 h 974372"/>
              <a:gd name="connsiteX28" fmla="*/ 824248 w 883615"/>
              <a:gd name="connsiteY28" fmla="*/ 553791 h 974372"/>
              <a:gd name="connsiteX29" fmla="*/ 785611 w 883615"/>
              <a:gd name="connsiteY29" fmla="*/ 631064 h 974372"/>
              <a:gd name="connsiteX30" fmla="*/ 746974 w 883615"/>
              <a:gd name="connsiteY30" fmla="*/ 643943 h 974372"/>
              <a:gd name="connsiteX31" fmla="*/ 708338 w 883615"/>
              <a:gd name="connsiteY31" fmla="*/ 759853 h 974372"/>
              <a:gd name="connsiteX32" fmla="*/ 695459 w 883615"/>
              <a:gd name="connsiteY32" fmla="*/ 798490 h 974372"/>
              <a:gd name="connsiteX33" fmla="*/ 669701 w 883615"/>
              <a:gd name="connsiteY33" fmla="*/ 837126 h 974372"/>
              <a:gd name="connsiteX34" fmla="*/ 656822 w 883615"/>
              <a:gd name="connsiteY34" fmla="*/ 875763 h 974372"/>
              <a:gd name="connsiteX35" fmla="*/ 437881 w 883615"/>
              <a:gd name="connsiteY35" fmla="*/ 927278 h 974372"/>
              <a:gd name="connsiteX36" fmla="*/ 412124 w 883615"/>
              <a:gd name="connsiteY36" fmla="*/ 965915 h 974372"/>
              <a:gd name="connsiteX37" fmla="*/ 347729 w 883615"/>
              <a:gd name="connsiteY37" fmla="*/ 914400 h 9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83615" h="974372">
                <a:moveTo>
                  <a:pt x="347729" y="914400"/>
                </a:moveTo>
                <a:cubicBezTo>
                  <a:pt x="326264" y="901521"/>
                  <a:pt x="301829" y="902513"/>
                  <a:pt x="283335" y="888642"/>
                </a:cubicBezTo>
                <a:cubicBezTo>
                  <a:pt x="116158" y="763258"/>
                  <a:pt x="368562" y="899057"/>
                  <a:pt x="193183" y="811369"/>
                </a:cubicBezTo>
                <a:cubicBezTo>
                  <a:pt x="206464" y="771527"/>
                  <a:pt x="218941" y="740790"/>
                  <a:pt x="218941" y="695459"/>
                </a:cubicBezTo>
                <a:cubicBezTo>
                  <a:pt x="218941" y="665901"/>
                  <a:pt x="201336" y="626338"/>
                  <a:pt x="180304" y="605307"/>
                </a:cubicBezTo>
                <a:cubicBezTo>
                  <a:pt x="169359" y="594362"/>
                  <a:pt x="154546" y="588135"/>
                  <a:pt x="141667" y="579549"/>
                </a:cubicBezTo>
                <a:cubicBezTo>
                  <a:pt x="133081" y="566670"/>
                  <a:pt x="126265" y="552417"/>
                  <a:pt x="115910" y="540912"/>
                </a:cubicBezTo>
                <a:cubicBezTo>
                  <a:pt x="87480" y="509323"/>
                  <a:pt x="49330" y="486121"/>
                  <a:pt x="25757" y="450760"/>
                </a:cubicBezTo>
                <a:lnTo>
                  <a:pt x="0" y="412123"/>
                </a:lnTo>
                <a:cubicBezTo>
                  <a:pt x="8586" y="399244"/>
                  <a:pt x="13671" y="383156"/>
                  <a:pt x="25757" y="373487"/>
                </a:cubicBezTo>
                <a:cubicBezTo>
                  <a:pt x="36358" y="365006"/>
                  <a:pt x="54795" y="370207"/>
                  <a:pt x="64394" y="360608"/>
                </a:cubicBezTo>
                <a:cubicBezTo>
                  <a:pt x="73993" y="351009"/>
                  <a:pt x="71202" y="334113"/>
                  <a:pt x="77273" y="321971"/>
                </a:cubicBezTo>
                <a:cubicBezTo>
                  <a:pt x="84195" y="308127"/>
                  <a:pt x="94445" y="296214"/>
                  <a:pt x="103031" y="283335"/>
                </a:cubicBezTo>
                <a:cubicBezTo>
                  <a:pt x="111617" y="257577"/>
                  <a:pt x="106197" y="221122"/>
                  <a:pt x="128788" y="206061"/>
                </a:cubicBezTo>
                <a:lnTo>
                  <a:pt x="206062" y="154546"/>
                </a:lnTo>
                <a:lnTo>
                  <a:pt x="231819" y="77273"/>
                </a:lnTo>
                <a:cubicBezTo>
                  <a:pt x="236112" y="64394"/>
                  <a:pt x="231819" y="42929"/>
                  <a:pt x="244698" y="38636"/>
                </a:cubicBezTo>
                <a:cubicBezTo>
                  <a:pt x="301548" y="19686"/>
                  <a:pt x="271193" y="31828"/>
                  <a:pt x="334850" y="0"/>
                </a:cubicBezTo>
                <a:cubicBezTo>
                  <a:pt x="377780" y="4293"/>
                  <a:pt x="422459" y="9"/>
                  <a:pt x="463639" y="12878"/>
                </a:cubicBezTo>
                <a:cubicBezTo>
                  <a:pt x="495999" y="22990"/>
                  <a:pt x="554363" y="72808"/>
                  <a:pt x="579549" y="103031"/>
                </a:cubicBezTo>
                <a:cubicBezTo>
                  <a:pt x="589458" y="114922"/>
                  <a:pt x="595398" y="129776"/>
                  <a:pt x="605307" y="141667"/>
                </a:cubicBezTo>
                <a:cubicBezTo>
                  <a:pt x="616967" y="155659"/>
                  <a:pt x="631064" y="167425"/>
                  <a:pt x="643943" y="180304"/>
                </a:cubicBezTo>
                <a:cubicBezTo>
                  <a:pt x="648236" y="210355"/>
                  <a:pt x="643246" y="243305"/>
                  <a:pt x="656822" y="270456"/>
                </a:cubicBezTo>
                <a:cubicBezTo>
                  <a:pt x="666421" y="289655"/>
                  <a:pt x="690871" y="296616"/>
                  <a:pt x="708338" y="309092"/>
                </a:cubicBezTo>
                <a:cubicBezTo>
                  <a:pt x="740677" y="332191"/>
                  <a:pt x="760754" y="344435"/>
                  <a:pt x="798490" y="360608"/>
                </a:cubicBezTo>
                <a:cubicBezTo>
                  <a:pt x="810968" y="365956"/>
                  <a:pt x="824247" y="369194"/>
                  <a:pt x="837126" y="373487"/>
                </a:cubicBezTo>
                <a:cubicBezTo>
                  <a:pt x="845712" y="386366"/>
                  <a:pt x="855962" y="398279"/>
                  <a:pt x="862884" y="412123"/>
                </a:cubicBezTo>
                <a:cubicBezTo>
                  <a:pt x="882709" y="451773"/>
                  <a:pt x="883615" y="499449"/>
                  <a:pt x="862884" y="540912"/>
                </a:cubicBezTo>
                <a:cubicBezTo>
                  <a:pt x="856813" y="553054"/>
                  <a:pt x="837127" y="549498"/>
                  <a:pt x="824248" y="553791"/>
                </a:cubicBezTo>
                <a:cubicBezTo>
                  <a:pt x="815764" y="579244"/>
                  <a:pt x="808308" y="612907"/>
                  <a:pt x="785611" y="631064"/>
                </a:cubicBezTo>
                <a:cubicBezTo>
                  <a:pt x="775010" y="639545"/>
                  <a:pt x="759853" y="639650"/>
                  <a:pt x="746974" y="643943"/>
                </a:cubicBezTo>
                <a:lnTo>
                  <a:pt x="708338" y="759853"/>
                </a:lnTo>
                <a:cubicBezTo>
                  <a:pt x="704045" y="772732"/>
                  <a:pt x="702990" y="787194"/>
                  <a:pt x="695459" y="798490"/>
                </a:cubicBezTo>
                <a:lnTo>
                  <a:pt x="669701" y="837126"/>
                </a:lnTo>
                <a:cubicBezTo>
                  <a:pt x="665408" y="850005"/>
                  <a:pt x="662893" y="863621"/>
                  <a:pt x="656822" y="875763"/>
                </a:cubicBezTo>
                <a:cubicBezTo>
                  <a:pt x="611185" y="967037"/>
                  <a:pt x="580132" y="917795"/>
                  <a:pt x="437881" y="927278"/>
                </a:cubicBezTo>
                <a:cubicBezTo>
                  <a:pt x="429295" y="940157"/>
                  <a:pt x="426495" y="960166"/>
                  <a:pt x="412124" y="965915"/>
                </a:cubicBezTo>
                <a:cubicBezTo>
                  <a:pt x="390983" y="974372"/>
                  <a:pt x="369194" y="927279"/>
                  <a:pt x="347729" y="914400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1928813" y="3857625"/>
            <a:ext cx="71437" cy="657225"/>
          </a:xfrm>
          <a:custGeom>
            <a:avLst/>
            <a:gdLst>
              <a:gd name="connsiteX0" fmla="*/ 12879 w 67907"/>
              <a:gd name="connsiteY0" fmla="*/ 0 h 656823"/>
              <a:gd name="connsiteX1" fmla="*/ 38636 w 67907"/>
              <a:gd name="connsiteY1" fmla="*/ 180304 h 656823"/>
              <a:gd name="connsiteX2" fmla="*/ 12879 w 67907"/>
              <a:gd name="connsiteY2" fmla="*/ 631065 h 656823"/>
              <a:gd name="connsiteX3" fmla="*/ 0 w 67907"/>
              <a:gd name="connsiteY3" fmla="*/ 656823 h 65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07" h="656823">
                <a:moveTo>
                  <a:pt x="12879" y="0"/>
                </a:moveTo>
                <a:cubicBezTo>
                  <a:pt x="19288" y="38454"/>
                  <a:pt x="38636" y="148063"/>
                  <a:pt x="38636" y="180304"/>
                </a:cubicBezTo>
                <a:cubicBezTo>
                  <a:pt x="38636" y="287536"/>
                  <a:pt x="67907" y="493495"/>
                  <a:pt x="12879" y="631065"/>
                </a:cubicBezTo>
                <a:cubicBezTo>
                  <a:pt x="9314" y="639978"/>
                  <a:pt x="4293" y="648237"/>
                  <a:pt x="0" y="656823"/>
                </a:cubicBezTo>
              </a:path>
            </a:pathLst>
          </a:custGeom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 flipH="1">
            <a:off x="2714625" y="3500438"/>
            <a:ext cx="117475" cy="642937"/>
          </a:xfrm>
          <a:custGeom>
            <a:avLst/>
            <a:gdLst>
              <a:gd name="connsiteX0" fmla="*/ 15061 w 92334"/>
              <a:gd name="connsiteY0" fmla="*/ 23048 h 674176"/>
              <a:gd name="connsiteX1" fmla="*/ 40819 w 92334"/>
              <a:gd name="connsiteY1" fmla="*/ 113200 h 674176"/>
              <a:gd name="connsiteX2" fmla="*/ 53698 w 92334"/>
              <a:gd name="connsiteY2" fmla="*/ 151837 h 674176"/>
              <a:gd name="connsiteX3" fmla="*/ 40819 w 92334"/>
              <a:gd name="connsiteY3" fmla="*/ 319262 h 674176"/>
              <a:gd name="connsiteX4" fmla="*/ 15061 w 92334"/>
              <a:gd name="connsiteY4" fmla="*/ 396535 h 674176"/>
              <a:gd name="connsiteX5" fmla="*/ 40819 w 92334"/>
              <a:gd name="connsiteY5" fmla="*/ 357899 h 674176"/>
              <a:gd name="connsiteX6" fmla="*/ 53698 w 92334"/>
              <a:gd name="connsiteY6" fmla="*/ 319262 h 674176"/>
              <a:gd name="connsiteX7" fmla="*/ 53698 w 92334"/>
              <a:gd name="connsiteY7" fmla="*/ 396535 h 674176"/>
              <a:gd name="connsiteX8" fmla="*/ 66577 w 92334"/>
              <a:gd name="connsiteY8" fmla="*/ 435172 h 674176"/>
              <a:gd name="connsiteX9" fmla="*/ 92334 w 92334"/>
              <a:gd name="connsiteY9" fmla="*/ 666992 h 6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4" h="674176">
                <a:moveTo>
                  <a:pt x="15061" y="23048"/>
                </a:moveTo>
                <a:cubicBezTo>
                  <a:pt x="45941" y="115687"/>
                  <a:pt x="8476" y="0"/>
                  <a:pt x="40819" y="113200"/>
                </a:cubicBezTo>
                <a:cubicBezTo>
                  <a:pt x="44549" y="126253"/>
                  <a:pt x="49405" y="138958"/>
                  <a:pt x="53698" y="151837"/>
                </a:cubicBezTo>
                <a:cubicBezTo>
                  <a:pt x="49405" y="207645"/>
                  <a:pt x="49549" y="263974"/>
                  <a:pt x="40819" y="319262"/>
                </a:cubicBezTo>
                <a:cubicBezTo>
                  <a:pt x="36584" y="346081"/>
                  <a:pt x="0" y="419126"/>
                  <a:pt x="15061" y="396535"/>
                </a:cubicBezTo>
                <a:lnTo>
                  <a:pt x="40819" y="357899"/>
                </a:lnTo>
                <a:cubicBezTo>
                  <a:pt x="45112" y="345020"/>
                  <a:pt x="40122" y="319262"/>
                  <a:pt x="53698" y="319262"/>
                </a:cubicBezTo>
                <a:cubicBezTo>
                  <a:pt x="88042" y="319262"/>
                  <a:pt x="53698" y="396535"/>
                  <a:pt x="53698" y="396535"/>
                </a:cubicBezTo>
                <a:cubicBezTo>
                  <a:pt x="57991" y="409414"/>
                  <a:pt x="65156" y="421671"/>
                  <a:pt x="66577" y="435172"/>
                </a:cubicBezTo>
                <a:cubicBezTo>
                  <a:pt x="91735" y="674176"/>
                  <a:pt x="47048" y="576420"/>
                  <a:pt x="92334" y="666992"/>
                </a:cubicBezTo>
              </a:path>
            </a:pathLst>
          </a:custGeom>
          <a:solidFill>
            <a:schemeClr val="bg2">
              <a:lumMod val="25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785813" y="3500438"/>
            <a:ext cx="884237" cy="974725"/>
          </a:xfrm>
          <a:custGeom>
            <a:avLst/>
            <a:gdLst>
              <a:gd name="connsiteX0" fmla="*/ 347729 w 883615"/>
              <a:gd name="connsiteY0" fmla="*/ 914400 h 974372"/>
              <a:gd name="connsiteX1" fmla="*/ 283335 w 883615"/>
              <a:gd name="connsiteY1" fmla="*/ 888642 h 974372"/>
              <a:gd name="connsiteX2" fmla="*/ 193183 w 883615"/>
              <a:gd name="connsiteY2" fmla="*/ 811369 h 974372"/>
              <a:gd name="connsiteX3" fmla="*/ 218941 w 883615"/>
              <a:gd name="connsiteY3" fmla="*/ 695459 h 974372"/>
              <a:gd name="connsiteX4" fmla="*/ 180304 w 883615"/>
              <a:gd name="connsiteY4" fmla="*/ 605307 h 974372"/>
              <a:gd name="connsiteX5" fmla="*/ 141667 w 883615"/>
              <a:gd name="connsiteY5" fmla="*/ 579549 h 974372"/>
              <a:gd name="connsiteX6" fmla="*/ 115910 w 883615"/>
              <a:gd name="connsiteY6" fmla="*/ 540912 h 974372"/>
              <a:gd name="connsiteX7" fmla="*/ 25757 w 883615"/>
              <a:gd name="connsiteY7" fmla="*/ 450760 h 974372"/>
              <a:gd name="connsiteX8" fmla="*/ 0 w 883615"/>
              <a:gd name="connsiteY8" fmla="*/ 412123 h 974372"/>
              <a:gd name="connsiteX9" fmla="*/ 25757 w 883615"/>
              <a:gd name="connsiteY9" fmla="*/ 373487 h 974372"/>
              <a:gd name="connsiteX10" fmla="*/ 64394 w 883615"/>
              <a:gd name="connsiteY10" fmla="*/ 360608 h 974372"/>
              <a:gd name="connsiteX11" fmla="*/ 77273 w 883615"/>
              <a:gd name="connsiteY11" fmla="*/ 321971 h 974372"/>
              <a:gd name="connsiteX12" fmla="*/ 103031 w 883615"/>
              <a:gd name="connsiteY12" fmla="*/ 283335 h 974372"/>
              <a:gd name="connsiteX13" fmla="*/ 128788 w 883615"/>
              <a:gd name="connsiteY13" fmla="*/ 206061 h 974372"/>
              <a:gd name="connsiteX14" fmla="*/ 206062 w 883615"/>
              <a:gd name="connsiteY14" fmla="*/ 154546 h 974372"/>
              <a:gd name="connsiteX15" fmla="*/ 231819 w 883615"/>
              <a:gd name="connsiteY15" fmla="*/ 77273 h 974372"/>
              <a:gd name="connsiteX16" fmla="*/ 244698 w 883615"/>
              <a:gd name="connsiteY16" fmla="*/ 38636 h 974372"/>
              <a:gd name="connsiteX17" fmla="*/ 334850 w 883615"/>
              <a:gd name="connsiteY17" fmla="*/ 0 h 974372"/>
              <a:gd name="connsiteX18" fmla="*/ 463639 w 883615"/>
              <a:gd name="connsiteY18" fmla="*/ 12878 h 974372"/>
              <a:gd name="connsiteX19" fmla="*/ 579549 w 883615"/>
              <a:gd name="connsiteY19" fmla="*/ 103031 h 974372"/>
              <a:gd name="connsiteX20" fmla="*/ 605307 w 883615"/>
              <a:gd name="connsiteY20" fmla="*/ 141667 h 974372"/>
              <a:gd name="connsiteX21" fmla="*/ 643943 w 883615"/>
              <a:gd name="connsiteY21" fmla="*/ 180304 h 974372"/>
              <a:gd name="connsiteX22" fmla="*/ 656822 w 883615"/>
              <a:gd name="connsiteY22" fmla="*/ 270456 h 974372"/>
              <a:gd name="connsiteX23" fmla="*/ 708338 w 883615"/>
              <a:gd name="connsiteY23" fmla="*/ 309092 h 974372"/>
              <a:gd name="connsiteX24" fmla="*/ 798490 w 883615"/>
              <a:gd name="connsiteY24" fmla="*/ 360608 h 974372"/>
              <a:gd name="connsiteX25" fmla="*/ 837126 w 883615"/>
              <a:gd name="connsiteY25" fmla="*/ 373487 h 974372"/>
              <a:gd name="connsiteX26" fmla="*/ 862884 w 883615"/>
              <a:gd name="connsiteY26" fmla="*/ 412123 h 974372"/>
              <a:gd name="connsiteX27" fmla="*/ 862884 w 883615"/>
              <a:gd name="connsiteY27" fmla="*/ 540912 h 974372"/>
              <a:gd name="connsiteX28" fmla="*/ 824248 w 883615"/>
              <a:gd name="connsiteY28" fmla="*/ 553791 h 974372"/>
              <a:gd name="connsiteX29" fmla="*/ 785611 w 883615"/>
              <a:gd name="connsiteY29" fmla="*/ 631064 h 974372"/>
              <a:gd name="connsiteX30" fmla="*/ 746974 w 883615"/>
              <a:gd name="connsiteY30" fmla="*/ 643943 h 974372"/>
              <a:gd name="connsiteX31" fmla="*/ 708338 w 883615"/>
              <a:gd name="connsiteY31" fmla="*/ 759853 h 974372"/>
              <a:gd name="connsiteX32" fmla="*/ 695459 w 883615"/>
              <a:gd name="connsiteY32" fmla="*/ 798490 h 974372"/>
              <a:gd name="connsiteX33" fmla="*/ 669701 w 883615"/>
              <a:gd name="connsiteY33" fmla="*/ 837126 h 974372"/>
              <a:gd name="connsiteX34" fmla="*/ 656822 w 883615"/>
              <a:gd name="connsiteY34" fmla="*/ 875763 h 974372"/>
              <a:gd name="connsiteX35" fmla="*/ 437881 w 883615"/>
              <a:gd name="connsiteY35" fmla="*/ 927278 h 974372"/>
              <a:gd name="connsiteX36" fmla="*/ 412124 w 883615"/>
              <a:gd name="connsiteY36" fmla="*/ 965915 h 974372"/>
              <a:gd name="connsiteX37" fmla="*/ 347729 w 883615"/>
              <a:gd name="connsiteY37" fmla="*/ 914400 h 9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83615" h="974372">
                <a:moveTo>
                  <a:pt x="347729" y="914400"/>
                </a:moveTo>
                <a:cubicBezTo>
                  <a:pt x="326264" y="901521"/>
                  <a:pt x="301829" y="902513"/>
                  <a:pt x="283335" y="888642"/>
                </a:cubicBezTo>
                <a:cubicBezTo>
                  <a:pt x="116158" y="763258"/>
                  <a:pt x="368562" y="899057"/>
                  <a:pt x="193183" y="811369"/>
                </a:cubicBezTo>
                <a:cubicBezTo>
                  <a:pt x="206464" y="771527"/>
                  <a:pt x="218941" y="740790"/>
                  <a:pt x="218941" y="695459"/>
                </a:cubicBezTo>
                <a:cubicBezTo>
                  <a:pt x="218941" y="665901"/>
                  <a:pt x="201336" y="626338"/>
                  <a:pt x="180304" y="605307"/>
                </a:cubicBezTo>
                <a:cubicBezTo>
                  <a:pt x="169359" y="594362"/>
                  <a:pt x="154546" y="588135"/>
                  <a:pt x="141667" y="579549"/>
                </a:cubicBezTo>
                <a:cubicBezTo>
                  <a:pt x="133081" y="566670"/>
                  <a:pt x="126265" y="552417"/>
                  <a:pt x="115910" y="540912"/>
                </a:cubicBezTo>
                <a:cubicBezTo>
                  <a:pt x="87480" y="509323"/>
                  <a:pt x="49330" y="486121"/>
                  <a:pt x="25757" y="450760"/>
                </a:cubicBezTo>
                <a:lnTo>
                  <a:pt x="0" y="412123"/>
                </a:lnTo>
                <a:cubicBezTo>
                  <a:pt x="8586" y="399244"/>
                  <a:pt x="13671" y="383156"/>
                  <a:pt x="25757" y="373487"/>
                </a:cubicBezTo>
                <a:cubicBezTo>
                  <a:pt x="36358" y="365006"/>
                  <a:pt x="54795" y="370207"/>
                  <a:pt x="64394" y="360608"/>
                </a:cubicBezTo>
                <a:cubicBezTo>
                  <a:pt x="73993" y="351009"/>
                  <a:pt x="71202" y="334113"/>
                  <a:pt x="77273" y="321971"/>
                </a:cubicBezTo>
                <a:cubicBezTo>
                  <a:pt x="84195" y="308127"/>
                  <a:pt x="94445" y="296214"/>
                  <a:pt x="103031" y="283335"/>
                </a:cubicBezTo>
                <a:cubicBezTo>
                  <a:pt x="111617" y="257577"/>
                  <a:pt x="106197" y="221122"/>
                  <a:pt x="128788" y="206061"/>
                </a:cubicBezTo>
                <a:lnTo>
                  <a:pt x="206062" y="154546"/>
                </a:lnTo>
                <a:lnTo>
                  <a:pt x="231819" y="77273"/>
                </a:lnTo>
                <a:cubicBezTo>
                  <a:pt x="236112" y="64394"/>
                  <a:pt x="231819" y="42929"/>
                  <a:pt x="244698" y="38636"/>
                </a:cubicBezTo>
                <a:cubicBezTo>
                  <a:pt x="301548" y="19686"/>
                  <a:pt x="271193" y="31828"/>
                  <a:pt x="334850" y="0"/>
                </a:cubicBezTo>
                <a:cubicBezTo>
                  <a:pt x="377780" y="4293"/>
                  <a:pt x="422459" y="9"/>
                  <a:pt x="463639" y="12878"/>
                </a:cubicBezTo>
                <a:cubicBezTo>
                  <a:pt x="495999" y="22990"/>
                  <a:pt x="554363" y="72808"/>
                  <a:pt x="579549" y="103031"/>
                </a:cubicBezTo>
                <a:cubicBezTo>
                  <a:pt x="589458" y="114922"/>
                  <a:pt x="595398" y="129776"/>
                  <a:pt x="605307" y="141667"/>
                </a:cubicBezTo>
                <a:cubicBezTo>
                  <a:pt x="616967" y="155659"/>
                  <a:pt x="631064" y="167425"/>
                  <a:pt x="643943" y="180304"/>
                </a:cubicBezTo>
                <a:cubicBezTo>
                  <a:pt x="648236" y="210355"/>
                  <a:pt x="643246" y="243305"/>
                  <a:pt x="656822" y="270456"/>
                </a:cubicBezTo>
                <a:cubicBezTo>
                  <a:pt x="666421" y="289655"/>
                  <a:pt x="690871" y="296616"/>
                  <a:pt x="708338" y="309092"/>
                </a:cubicBezTo>
                <a:cubicBezTo>
                  <a:pt x="740677" y="332191"/>
                  <a:pt x="760754" y="344435"/>
                  <a:pt x="798490" y="360608"/>
                </a:cubicBezTo>
                <a:cubicBezTo>
                  <a:pt x="810968" y="365956"/>
                  <a:pt x="824247" y="369194"/>
                  <a:pt x="837126" y="373487"/>
                </a:cubicBezTo>
                <a:cubicBezTo>
                  <a:pt x="845712" y="386366"/>
                  <a:pt x="855962" y="398279"/>
                  <a:pt x="862884" y="412123"/>
                </a:cubicBezTo>
                <a:cubicBezTo>
                  <a:pt x="882709" y="451773"/>
                  <a:pt x="883615" y="499449"/>
                  <a:pt x="862884" y="540912"/>
                </a:cubicBezTo>
                <a:cubicBezTo>
                  <a:pt x="856813" y="553054"/>
                  <a:pt x="837127" y="549498"/>
                  <a:pt x="824248" y="553791"/>
                </a:cubicBezTo>
                <a:cubicBezTo>
                  <a:pt x="815764" y="579244"/>
                  <a:pt x="808308" y="612907"/>
                  <a:pt x="785611" y="631064"/>
                </a:cubicBezTo>
                <a:cubicBezTo>
                  <a:pt x="775010" y="639545"/>
                  <a:pt x="759853" y="639650"/>
                  <a:pt x="746974" y="643943"/>
                </a:cubicBezTo>
                <a:lnTo>
                  <a:pt x="708338" y="759853"/>
                </a:lnTo>
                <a:cubicBezTo>
                  <a:pt x="704045" y="772732"/>
                  <a:pt x="702990" y="787194"/>
                  <a:pt x="695459" y="798490"/>
                </a:cubicBezTo>
                <a:lnTo>
                  <a:pt x="669701" y="837126"/>
                </a:lnTo>
                <a:cubicBezTo>
                  <a:pt x="665408" y="850005"/>
                  <a:pt x="662893" y="863621"/>
                  <a:pt x="656822" y="875763"/>
                </a:cubicBezTo>
                <a:cubicBezTo>
                  <a:pt x="611185" y="967037"/>
                  <a:pt x="580132" y="917795"/>
                  <a:pt x="437881" y="927278"/>
                </a:cubicBezTo>
                <a:cubicBezTo>
                  <a:pt x="429295" y="940157"/>
                  <a:pt x="426495" y="960166"/>
                  <a:pt x="412124" y="965915"/>
                </a:cubicBezTo>
                <a:cubicBezTo>
                  <a:pt x="390983" y="974372"/>
                  <a:pt x="369194" y="927279"/>
                  <a:pt x="347729" y="914400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214438" y="4429125"/>
            <a:ext cx="71437" cy="657225"/>
          </a:xfrm>
          <a:custGeom>
            <a:avLst/>
            <a:gdLst>
              <a:gd name="connsiteX0" fmla="*/ 12879 w 67907"/>
              <a:gd name="connsiteY0" fmla="*/ 0 h 656823"/>
              <a:gd name="connsiteX1" fmla="*/ 38636 w 67907"/>
              <a:gd name="connsiteY1" fmla="*/ 180304 h 656823"/>
              <a:gd name="connsiteX2" fmla="*/ 12879 w 67907"/>
              <a:gd name="connsiteY2" fmla="*/ 631065 h 656823"/>
              <a:gd name="connsiteX3" fmla="*/ 0 w 67907"/>
              <a:gd name="connsiteY3" fmla="*/ 656823 h 65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07" h="656823">
                <a:moveTo>
                  <a:pt x="12879" y="0"/>
                </a:moveTo>
                <a:cubicBezTo>
                  <a:pt x="19288" y="38454"/>
                  <a:pt x="38636" y="148063"/>
                  <a:pt x="38636" y="180304"/>
                </a:cubicBezTo>
                <a:cubicBezTo>
                  <a:pt x="38636" y="287536"/>
                  <a:pt x="67907" y="493495"/>
                  <a:pt x="12879" y="631065"/>
                </a:cubicBezTo>
                <a:cubicBezTo>
                  <a:pt x="9314" y="639978"/>
                  <a:pt x="4293" y="648237"/>
                  <a:pt x="0" y="656823"/>
                </a:cubicBezTo>
              </a:path>
            </a:pathLst>
          </a:custGeom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 flipH="1">
            <a:off x="1285875" y="4429125"/>
            <a:ext cx="55563" cy="642938"/>
          </a:xfrm>
          <a:custGeom>
            <a:avLst/>
            <a:gdLst>
              <a:gd name="connsiteX0" fmla="*/ 15061 w 92334"/>
              <a:gd name="connsiteY0" fmla="*/ 23048 h 674176"/>
              <a:gd name="connsiteX1" fmla="*/ 40819 w 92334"/>
              <a:gd name="connsiteY1" fmla="*/ 113200 h 674176"/>
              <a:gd name="connsiteX2" fmla="*/ 53698 w 92334"/>
              <a:gd name="connsiteY2" fmla="*/ 151837 h 674176"/>
              <a:gd name="connsiteX3" fmla="*/ 40819 w 92334"/>
              <a:gd name="connsiteY3" fmla="*/ 319262 h 674176"/>
              <a:gd name="connsiteX4" fmla="*/ 15061 w 92334"/>
              <a:gd name="connsiteY4" fmla="*/ 396535 h 674176"/>
              <a:gd name="connsiteX5" fmla="*/ 40819 w 92334"/>
              <a:gd name="connsiteY5" fmla="*/ 357899 h 674176"/>
              <a:gd name="connsiteX6" fmla="*/ 53698 w 92334"/>
              <a:gd name="connsiteY6" fmla="*/ 319262 h 674176"/>
              <a:gd name="connsiteX7" fmla="*/ 53698 w 92334"/>
              <a:gd name="connsiteY7" fmla="*/ 396535 h 674176"/>
              <a:gd name="connsiteX8" fmla="*/ 66577 w 92334"/>
              <a:gd name="connsiteY8" fmla="*/ 435172 h 674176"/>
              <a:gd name="connsiteX9" fmla="*/ 92334 w 92334"/>
              <a:gd name="connsiteY9" fmla="*/ 666992 h 6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4" h="674176">
                <a:moveTo>
                  <a:pt x="15061" y="23048"/>
                </a:moveTo>
                <a:cubicBezTo>
                  <a:pt x="45941" y="115687"/>
                  <a:pt x="8476" y="0"/>
                  <a:pt x="40819" y="113200"/>
                </a:cubicBezTo>
                <a:cubicBezTo>
                  <a:pt x="44549" y="126253"/>
                  <a:pt x="49405" y="138958"/>
                  <a:pt x="53698" y="151837"/>
                </a:cubicBezTo>
                <a:cubicBezTo>
                  <a:pt x="49405" y="207645"/>
                  <a:pt x="49549" y="263974"/>
                  <a:pt x="40819" y="319262"/>
                </a:cubicBezTo>
                <a:cubicBezTo>
                  <a:pt x="36584" y="346081"/>
                  <a:pt x="0" y="419126"/>
                  <a:pt x="15061" y="396535"/>
                </a:cubicBezTo>
                <a:lnTo>
                  <a:pt x="40819" y="357899"/>
                </a:lnTo>
                <a:cubicBezTo>
                  <a:pt x="45112" y="345020"/>
                  <a:pt x="40122" y="319262"/>
                  <a:pt x="53698" y="319262"/>
                </a:cubicBezTo>
                <a:cubicBezTo>
                  <a:pt x="88042" y="319262"/>
                  <a:pt x="53698" y="396535"/>
                  <a:pt x="53698" y="396535"/>
                </a:cubicBezTo>
                <a:cubicBezTo>
                  <a:pt x="57991" y="409414"/>
                  <a:pt x="65156" y="421671"/>
                  <a:pt x="66577" y="435172"/>
                </a:cubicBezTo>
                <a:cubicBezTo>
                  <a:pt x="91735" y="674176"/>
                  <a:pt x="47048" y="576420"/>
                  <a:pt x="92334" y="666992"/>
                </a:cubicBezTo>
              </a:path>
            </a:pathLst>
          </a:custGeom>
          <a:solidFill>
            <a:schemeClr val="bg2">
              <a:lumMod val="25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1286" name="Объект 30"/>
          <p:cNvGraphicFramePr>
            <a:graphicFrameLocks noChangeAspect="1"/>
          </p:cNvGraphicFramePr>
          <p:nvPr/>
        </p:nvGraphicFramePr>
        <p:xfrm>
          <a:off x="1128713" y="1285875"/>
          <a:ext cx="3530600" cy="928688"/>
        </p:xfrm>
        <a:graphic>
          <a:graphicData uri="http://schemas.openxmlformats.org/presentationml/2006/ole">
            <p:oleObj spid="_x0000_s1027" name="Формула" r:id="rId5" imgW="1511280" imgH="406080" progId="">
              <p:embed/>
            </p:oleObj>
          </a:graphicData>
        </a:graphic>
      </p:graphicFrame>
      <p:graphicFrame>
        <p:nvGraphicFramePr>
          <p:cNvPr id="11287" name="Объект 31"/>
          <p:cNvGraphicFramePr>
            <a:graphicFrameLocks noChangeAspect="1"/>
          </p:cNvGraphicFramePr>
          <p:nvPr/>
        </p:nvGraphicFramePr>
        <p:xfrm>
          <a:off x="7286625" y="2428875"/>
          <a:ext cx="438150" cy="450850"/>
        </p:xfrm>
        <a:graphic>
          <a:graphicData uri="http://schemas.openxmlformats.org/presentationml/2006/ole">
            <p:oleObj spid="_x0000_s1028" name="Формула" r:id="rId6" imgW="152268" imgH="164957" progId="">
              <p:embed/>
            </p:oleObj>
          </a:graphicData>
        </a:graphic>
      </p:graphicFrame>
      <p:graphicFrame>
        <p:nvGraphicFramePr>
          <p:cNvPr id="11288" name="Объект 32"/>
          <p:cNvGraphicFramePr>
            <a:graphicFrameLocks noChangeAspect="1"/>
          </p:cNvGraphicFramePr>
          <p:nvPr/>
        </p:nvGraphicFramePr>
        <p:xfrm>
          <a:off x="6000750" y="3643313"/>
          <a:ext cx="428625" cy="428625"/>
        </p:xfrm>
        <a:graphic>
          <a:graphicData uri="http://schemas.openxmlformats.org/presentationml/2006/ole">
            <p:oleObj spid="_x0000_s1029" name="Формула" r:id="rId7" imgW="152268" imgH="164957" progId="">
              <p:embed/>
            </p:oleObj>
          </a:graphicData>
        </a:graphic>
      </p:graphicFrame>
      <p:graphicFrame>
        <p:nvGraphicFramePr>
          <p:cNvPr id="11289" name="Объект 33"/>
          <p:cNvGraphicFramePr>
            <a:graphicFrameLocks noChangeAspect="1"/>
          </p:cNvGraphicFramePr>
          <p:nvPr/>
        </p:nvGraphicFramePr>
        <p:xfrm>
          <a:off x="3929063" y="4143375"/>
          <a:ext cx="438150" cy="428625"/>
        </p:xfrm>
        <a:graphic>
          <a:graphicData uri="http://schemas.openxmlformats.org/presentationml/2006/ole">
            <p:oleObj spid="_x0000_s1030" name="Формула" r:id="rId8" imgW="152202" imgH="177569" progId="">
              <p:embed/>
            </p:oleObj>
          </a:graphicData>
        </a:graphic>
      </p:graphicFrame>
      <p:graphicFrame>
        <p:nvGraphicFramePr>
          <p:cNvPr id="11290" name="Объект 34"/>
          <p:cNvGraphicFramePr>
            <a:graphicFrameLocks noChangeAspect="1"/>
          </p:cNvGraphicFramePr>
          <p:nvPr/>
        </p:nvGraphicFramePr>
        <p:xfrm>
          <a:off x="571500" y="5143500"/>
          <a:ext cx="428625" cy="428625"/>
        </p:xfrm>
        <a:graphic>
          <a:graphicData uri="http://schemas.openxmlformats.org/presentationml/2006/ole">
            <p:oleObj spid="_x0000_s1031" name="Формула" r:id="rId9" imgW="164885" imgH="164885" progId="">
              <p:embed/>
            </p:oleObj>
          </a:graphicData>
        </a:graphic>
      </p:graphicFrame>
      <p:graphicFrame>
        <p:nvGraphicFramePr>
          <p:cNvPr id="11291" name="Объект 36"/>
          <p:cNvGraphicFramePr>
            <a:graphicFrameLocks noChangeAspect="1"/>
          </p:cNvGraphicFramePr>
          <p:nvPr/>
        </p:nvGraphicFramePr>
        <p:xfrm>
          <a:off x="1428750" y="6215063"/>
          <a:ext cx="433388" cy="439737"/>
        </p:xfrm>
        <a:graphic>
          <a:graphicData uri="http://schemas.openxmlformats.org/presentationml/2006/ole">
            <p:oleObj spid="_x0000_s1032" name="Формула" r:id="rId10" imgW="152268" imgH="164957" progId="">
              <p:embed/>
            </p:oleObj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6429375" y="1285875"/>
            <a:ext cx="357188" cy="1000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6500813" y="1357313"/>
            <a:ext cx="214312" cy="214312"/>
          </a:xfrm>
          <a:prstGeom prst="flowChartConnector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6500813" y="1643063"/>
            <a:ext cx="214312" cy="21431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6500813" y="2000250"/>
            <a:ext cx="214312" cy="214313"/>
          </a:xfrm>
          <a:prstGeom prst="flowChartConnector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572250" y="2286000"/>
            <a:ext cx="46038" cy="9286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3071813" y="3429000"/>
            <a:ext cx="5857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27" idx="1"/>
          </p:cNvCxnSpPr>
          <p:nvPr/>
        </p:nvCxnSpPr>
        <p:spPr>
          <a:xfrm rot="10800000" flipH="1" flipV="1">
            <a:off x="2779713" y="3608388"/>
            <a:ext cx="6149975" cy="34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2571750" y="3429000"/>
            <a:ext cx="6572250" cy="2143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2286000" y="2714625"/>
            <a:ext cx="884238" cy="974725"/>
          </a:xfrm>
          <a:custGeom>
            <a:avLst/>
            <a:gdLst>
              <a:gd name="connsiteX0" fmla="*/ 347729 w 883615"/>
              <a:gd name="connsiteY0" fmla="*/ 914400 h 974372"/>
              <a:gd name="connsiteX1" fmla="*/ 283335 w 883615"/>
              <a:gd name="connsiteY1" fmla="*/ 888642 h 974372"/>
              <a:gd name="connsiteX2" fmla="*/ 193183 w 883615"/>
              <a:gd name="connsiteY2" fmla="*/ 811369 h 974372"/>
              <a:gd name="connsiteX3" fmla="*/ 218941 w 883615"/>
              <a:gd name="connsiteY3" fmla="*/ 695459 h 974372"/>
              <a:gd name="connsiteX4" fmla="*/ 180304 w 883615"/>
              <a:gd name="connsiteY4" fmla="*/ 605307 h 974372"/>
              <a:gd name="connsiteX5" fmla="*/ 141667 w 883615"/>
              <a:gd name="connsiteY5" fmla="*/ 579549 h 974372"/>
              <a:gd name="connsiteX6" fmla="*/ 115910 w 883615"/>
              <a:gd name="connsiteY6" fmla="*/ 540912 h 974372"/>
              <a:gd name="connsiteX7" fmla="*/ 25757 w 883615"/>
              <a:gd name="connsiteY7" fmla="*/ 450760 h 974372"/>
              <a:gd name="connsiteX8" fmla="*/ 0 w 883615"/>
              <a:gd name="connsiteY8" fmla="*/ 412123 h 974372"/>
              <a:gd name="connsiteX9" fmla="*/ 25757 w 883615"/>
              <a:gd name="connsiteY9" fmla="*/ 373487 h 974372"/>
              <a:gd name="connsiteX10" fmla="*/ 64394 w 883615"/>
              <a:gd name="connsiteY10" fmla="*/ 360608 h 974372"/>
              <a:gd name="connsiteX11" fmla="*/ 77273 w 883615"/>
              <a:gd name="connsiteY11" fmla="*/ 321971 h 974372"/>
              <a:gd name="connsiteX12" fmla="*/ 103031 w 883615"/>
              <a:gd name="connsiteY12" fmla="*/ 283335 h 974372"/>
              <a:gd name="connsiteX13" fmla="*/ 128788 w 883615"/>
              <a:gd name="connsiteY13" fmla="*/ 206061 h 974372"/>
              <a:gd name="connsiteX14" fmla="*/ 206062 w 883615"/>
              <a:gd name="connsiteY14" fmla="*/ 154546 h 974372"/>
              <a:gd name="connsiteX15" fmla="*/ 231819 w 883615"/>
              <a:gd name="connsiteY15" fmla="*/ 77273 h 974372"/>
              <a:gd name="connsiteX16" fmla="*/ 244698 w 883615"/>
              <a:gd name="connsiteY16" fmla="*/ 38636 h 974372"/>
              <a:gd name="connsiteX17" fmla="*/ 334850 w 883615"/>
              <a:gd name="connsiteY17" fmla="*/ 0 h 974372"/>
              <a:gd name="connsiteX18" fmla="*/ 463639 w 883615"/>
              <a:gd name="connsiteY18" fmla="*/ 12878 h 974372"/>
              <a:gd name="connsiteX19" fmla="*/ 579549 w 883615"/>
              <a:gd name="connsiteY19" fmla="*/ 103031 h 974372"/>
              <a:gd name="connsiteX20" fmla="*/ 605307 w 883615"/>
              <a:gd name="connsiteY20" fmla="*/ 141667 h 974372"/>
              <a:gd name="connsiteX21" fmla="*/ 643943 w 883615"/>
              <a:gd name="connsiteY21" fmla="*/ 180304 h 974372"/>
              <a:gd name="connsiteX22" fmla="*/ 656822 w 883615"/>
              <a:gd name="connsiteY22" fmla="*/ 270456 h 974372"/>
              <a:gd name="connsiteX23" fmla="*/ 708338 w 883615"/>
              <a:gd name="connsiteY23" fmla="*/ 309092 h 974372"/>
              <a:gd name="connsiteX24" fmla="*/ 798490 w 883615"/>
              <a:gd name="connsiteY24" fmla="*/ 360608 h 974372"/>
              <a:gd name="connsiteX25" fmla="*/ 837126 w 883615"/>
              <a:gd name="connsiteY25" fmla="*/ 373487 h 974372"/>
              <a:gd name="connsiteX26" fmla="*/ 862884 w 883615"/>
              <a:gd name="connsiteY26" fmla="*/ 412123 h 974372"/>
              <a:gd name="connsiteX27" fmla="*/ 862884 w 883615"/>
              <a:gd name="connsiteY27" fmla="*/ 540912 h 974372"/>
              <a:gd name="connsiteX28" fmla="*/ 824248 w 883615"/>
              <a:gd name="connsiteY28" fmla="*/ 553791 h 974372"/>
              <a:gd name="connsiteX29" fmla="*/ 785611 w 883615"/>
              <a:gd name="connsiteY29" fmla="*/ 631064 h 974372"/>
              <a:gd name="connsiteX30" fmla="*/ 746974 w 883615"/>
              <a:gd name="connsiteY30" fmla="*/ 643943 h 974372"/>
              <a:gd name="connsiteX31" fmla="*/ 708338 w 883615"/>
              <a:gd name="connsiteY31" fmla="*/ 759853 h 974372"/>
              <a:gd name="connsiteX32" fmla="*/ 695459 w 883615"/>
              <a:gd name="connsiteY32" fmla="*/ 798490 h 974372"/>
              <a:gd name="connsiteX33" fmla="*/ 669701 w 883615"/>
              <a:gd name="connsiteY33" fmla="*/ 837126 h 974372"/>
              <a:gd name="connsiteX34" fmla="*/ 656822 w 883615"/>
              <a:gd name="connsiteY34" fmla="*/ 875763 h 974372"/>
              <a:gd name="connsiteX35" fmla="*/ 437881 w 883615"/>
              <a:gd name="connsiteY35" fmla="*/ 927278 h 974372"/>
              <a:gd name="connsiteX36" fmla="*/ 412124 w 883615"/>
              <a:gd name="connsiteY36" fmla="*/ 965915 h 974372"/>
              <a:gd name="connsiteX37" fmla="*/ 347729 w 883615"/>
              <a:gd name="connsiteY37" fmla="*/ 914400 h 9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83615" h="974372">
                <a:moveTo>
                  <a:pt x="347729" y="914400"/>
                </a:moveTo>
                <a:cubicBezTo>
                  <a:pt x="326264" y="901521"/>
                  <a:pt x="301829" y="902513"/>
                  <a:pt x="283335" y="888642"/>
                </a:cubicBezTo>
                <a:cubicBezTo>
                  <a:pt x="116158" y="763258"/>
                  <a:pt x="368562" y="899057"/>
                  <a:pt x="193183" y="811369"/>
                </a:cubicBezTo>
                <a:cubicBezTo>
                  <a:pt x="206464" y="771527"/>
                  <a:pt x="218941" y="740790"/>
                  <a:pt x="218941" y="695459"/>
                </a:cubicBezTo>
                <a:cubicBezTo>
                  <a:pt x="218941" y="665901"/>
                  <a:pt x="201336" y="626338"/>
                  <a:pt x="180304" y="605307"/>
                </a:cubicBezTo>
                <a:cubicBezTo>
                  <a:pt x="169359" y="594362"/>
                  <a:pt x="154546" y="588135"/>
                  <a:pt x="141667" y="579549"/>
                </a:cubicBezTo>
                <a:cubicBezTo>
                  <a:pt x="133081" y="566670"/>
                  <a:pt x="126265" y="552417"/>
                  <a:pt x="115910" y="540912"/>
                </a:cubicBezTo>
                <a:cubicBezTo>
                  <a:pt x="87480" y="509323"/>
                  <a:pt x="49330" y="486121"/>
                  <a:pt x="25757" y="450760"/>
                </a:cubicBezTo>
                <a:lnTo>
                  <a:pt x="0" y="412123"/>
                </a:lnTo>
                <a:cubicBezTo>
                  <a:pt x="8586" y="399244"/>
                  <a:pt x="13671" y="383156"/>
                  <a:pt x="25757" y="373487"/>
                </a:cubicBezTo>
                <a:cubicBezTo>
                  <a:pt x="36358" y="365006"/>
                  <a:pt x="54795" y="370207"/>
                  <a:pt x="64394" y="360608"/>
                </a:cubicBezTo>
                <a:cubicBezTo>
                  <a:pt x="73993" y="351009"/>
                  <a:pt x="71202" y="334113"/>
                  <a:pt x="77273" y="321971"/>
                </a:cubicBezTo>
                <a:cubicBezTo>
                  <a:pt x="84195" y="308127"/>
                  <a:pt x="94445" y="296214"/>
                  <a:pt x="103031" y="283335"/>
                </a:cubicBezTo>
                <a:cubicBezTo>
                  <a:pt x="111617" y="257577"/>
                  <a:pt x="106197" y="221122"/>
                  <a:pt x="128788" y="206061"/>
                </a:cubicBezTo>
                <a:lnTo>
                  <a:pt x="206062" y="154546"/>
                </a:lnTo>
                <a:lnTo>
                  <a:pt x="231819" y="77273"/>
                </a:lnTo>
                <a:cubicBezTo>
                  <a:pt x="236112" y="64394"/>
                  <a:pt x="231819" y="42929"/>
                  <a:pt x="244698" y="38636"/>
                </a:cubicBezTo>
                <a:cubicBezTo>
                  <a:pt x="301548" y="19686"/>
                  <a:pt x="271193" y="31828"/>
                  <a:pt x="334850" y="0"/>
                </a:cubicBezTo>
                <a:cubicBezTo>
                  <a:pt x="377780" y="4293"/>
                  <a:pt x="422459" y="9"/>
                  <a:pt x="463639" y="12878"/>
                </a:cubicBezTo>
                <a:cubicBezTo>
                  <a:pt x="495999" y="22990"/>
                  <a:pt x="554363" y="72808"/>
                  <a:pt x="579549" y="103031"/>
                </a:cubicBezTo>
                <a:cubicBezTo>
                  <a:pt x="589458" y="114922"/>
                  <a:pt x="595398" y="129776"/>
                  <a:pt x="605307" y="141667"/>
                </a:cubicBezTo>
                <a:cubicBezTo>
                  <a:pt x="616967" y="155659"/>
                  <a:pt x="631064" y="167425"/>
                  <a:pt x="643943" y="180304"/>
                </a:cubicBezTo>
                <a:cubicBezTo>
                  <a:pt x="648236" y="210355"/>
                  <a:pt x="643246" y="243305"/>
                  <a:pt x="656822" y="270456"/>
                </a:cubicBezTo>
                <a:cubicBezTo>
                  <a:pt x="666421" y="289655"/>
                  <a:pt x="690871" y="296616"/>
                  <a:pt x="708338" y="309092"/>
                </a:cubicBezTo>
                <a:cubicBezTo>
                  <a:pt x="740677" y="332191"/>
                  <a:pt x="760754" y="344435"/>
                  <a:pt x="798490" y="360608"/>
                </a:cubicBezTo>
                <a:cubicBezTo>
                  <a:pt x="810968" y="365956"/>
                  <a:pt x="824247" y="369194"/>
                  <a:pt x="837126" y="373487"/>
                </a:cubicBezTo>
                <a:cubicBezTo>
                  <a:pt x="845712" y="386366"/>
                  <a:pt x="855962" y="398279"/>
                  <a:pt x="862884" y="412123"/>
                </a:cubicBezTo>
                <a:cubicBezTo>
                  <a:pt x="882709" y="451773"/>
                  <a:pt x="883615" y="499449"/>
                  <a:pt x="862884" y="540912"/>
                </a:cubicBezTo>
                <a:cubicBezTo>
                  <a:pt x="856813" y="553054"/>
                  <a:pt x="837127" y="549498"/>
                  <a:pt x="824248" y="553791"/>
                </a:cubicBezTo>
                <a:cubicBezTo>
                  <a:pt x="815764" y="579244"/>
                  <a:pt x="808308" y="612907"/>
                  <a:pt x="785611" y="631064"/>
                </a:cubicBezTo>
                <a:cubicBezTo>
                  <a:pt x="775010" y="639545"/>
                  <a:pt x="759853" y="639650"/>
                  <a:pt x="746974" y="643943"/>
                </a:cubicBezTo>
                <a:lnTo>
                  <a:pt x="708338" y="759853"/>
                </a:lnTo>
                <a:cubicBezTo>
                  <a:pt x="704045" y="772732"/>
                  <a:pt x="702990" y="787194"/>
                  <a:pt x="695459" y="798490"/>
                </a:cubicBezTo>
                <a:lnTo>
                  <a:pt x="669701" y="837126"/>
                </a:lnTo>
                <a:cubicBezTo>
                  <a:pt x="665408" y="850005"/>
                  <a:pt x="662893" y="863621"/>
                  <a:pt x="656822" y="875763"/>
                </a:cubicBezTo>
                <a:cubicBezTo>
                  <a:pt x="611185" y="967037"/>
                  <a:pt x="580132" y="917795"/>
                  <a:pt x="437881" y="927278"/>
                </a:cubicBezTo>
                <a:cubicBezTo>
                  <a:pt x="429295" y="940157"/>
                  <a:pt x="426495" y="960166"/>
                  <a:pt x="412124" y="965915"/>
                </a:cubicBezTo>
                <a:cubicBezTo>
                  <a:pt x="390983" y="974372"/>
                  <a:pt x="369194" y="927279"/>
                  <a:pt x="347729" y="914400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/>
              <a:t>Единицы </a:t>
            </a:r>
            <a:r>
              <a:rPr lang="ru-RU" sz="4000" b="1" i="1" dirty="0" smtClean="0"/>
              <a:t>измерения пути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1м</a:t>
            </a:r>
          </a:p>
          <a:p>
            <a:pPr marL="0" indent="0" algn="ctr">
              <a:buNone/>
            </a:pPr>
            <a:r>
              <a:rPr lang="ru-RU" sz="4000" b="1" i="1" dirty="0" smtClean="0"/>
              <a:t>Производные единицы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50"/>
                </a:solidFill>
              </a:rPr>
              <a:t>1см = 0,01м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50"/>
                </a:solidFill>
              </a:rPr>
              <a:t>1мм = 0,001м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50"/>
                </a:solidFill>
              </a:rPr>
              <a:t>1км = 1000м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50"/>
                </a:solidFill>
              </a:rPr>
              <a:t>1дм = 10см = 0,1м</a:t>
            </a:r>
            <a:endParaRPr lang="ru-RU" sz="40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09276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166843"/>
            <a:ext cx="79928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Теперь, зная, что </a:t>
            </a:r>
          </a:p>
          <a:p>
            <a:r>
              <a:rPr lang="ru-RU" sz="2400" b="1" dirty="0"/>
              <a:t>- </a:t>
            </a:r>
            <a:r>
              <a:rPr lang="ru-RU" sz="2400" b="1" dirty="0">
                <a:solidFill>
                  <a:srgbClr val="00B050"/>
                </a:solidFill>
              </a:rPr>
              <a:t>любое движение есть изменение; </a:t>
            </a:r>
          </a:p>
          <a:p>
            <a:r>
              <a:rPr lang="ru-RU" sz="2400" b="1" dirty="0"/>
              <a:t>- </a:t>
            </a:r>
            <a:r>
              <a:rPr lang="ru-RU" sz="2400" b="1" dirty="0">
                <a:solidFill>
                  <a:srgbClr val="00B050"/>
                </a:solidFill>
              </a:rPr>
              <a:t>в случае механического движения изменяется положение тела в пространстве;</a:t>
            </a:r>
          </a:p>
          <a:p>
            <a:r>
              <a:rPr lang="ru-RU" sz="2400" b="1" dirty="0"/>
              <a:t>- </a:t>
            </a:r>
            <a:r>
              <a:rPr lang="ru-RU" sz="2400" b="1" dirty="0">
                <a:solidFill>
                  <a:srgbClr val="00B050"/>
                </a:solidFill>
              </a:rPr>
              <a:t>положение тела всегда рассматривается относительно другого тела (наблюдателя);</a:t>
            </a:r>
          </a:p>
          <a:p>
            <a:r>
              <a:rPr lang="ru-RU" sz="2400" b="1" dirty="0"/>
              <a:t>- </a:t>
            </a:r>
            <a:r>
              <a:rPr lang="ru-RU" sz="2400" b="1" dirty="0">
                <a:solidFill>
                  <a:srgbClr val="00B050"/>
                </a:solidFill>
              </a:rPr>
              <a:t>для изменения положения необходимо некоторое время,</a:t>
            </a:r>
          </a:p>
          <a:p>
            <a:r>
              <a:rPr lang="ru-RU" sz="2400" b="1" dirty="0"/>
              <a:t>можно дать следующее определение механического движения.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Механическим движением называется изменение положения тела в пространстве относительно других тел с течением времени.</a:t>
            </a:r>
            <a:endParaRPr lang="ru-RU" sz="2400" b="1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228775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Относительно каких тел перечисленные ниже тела находятся в покое  и относительно каких – в движении: </a:t>
            </a:r>
          </a:p>
          <a:p>
            <a:r>
              <a:rPr lang="ru-RU" dirty="0" smtClean="0"/>
              <a:t>пассажир в движущемся грузовике;</a:t>
            </a:r>
          </a:p>
          <a:p>
            <a:r>
              <a:rPr lang="ru-RU" dirty="0" smtClean="0"/>
              <a:t>Легковой автомобиль, едущий за грузовиком на одном и том же расстоянии;</a:t>
            </a:r>
          </a:p>
          <a:p>
            <a:r>
              <a:rPr lang="ru-RU" dirty="0" smtClean="0"/>
              <a:t>Груз в прицепе автомобиля?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508512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3643313"/>
            <a:ext cx="9144000" cy="7143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28600" y="4343400"/>
            <a:ext cx="5257800" cy="1752600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008000"/>
                </a:solidFill>
              </a:rPr>
              <a:t>Какие тела движутся?</a:t>
            </a:r>
          </a:p>
          <a:p>
            <a:pPr algn="ctr"/>
            <a:r>
              <a:rPr lang="ru-RU" b="1" smtClean="0">
                <a:solidFill>
                  <a:srgbClr val="008000"/>
                </a:solidFill>
              </a:rPr>
              <a:t> Какие тела неподвижны? </a:t>
            </a:r>
          </a:p>
          <a:p>
            <a:pPr algn="ctr"/>
            <a:r>
              <a:rPr lang="ru-RU" b="1" smtClean="0">
                <a:solidFill>
                  <a:srgbClr val="008000"/>
                </a:solidFill>
              </a:rPr>
              <a:t>Относительно каких тел</a:t>
            </a:r>
            <a:r>
              <a:rPr lang="ru-RU" sz="3600" b="1" smtClean="0">
                <a:solidFill>
                  <a:srgbClr val="008000"/>
                </a:solidFill>
              </a:rPr>
              <a:t>?</a:t>
            </a:r>
          </a:p>
          <a:p>
            <a:pPr algn="ctr"/>
            <a:endParaRPr lang="ru-RU" b="1" smtClean="0">
              <a:solidFill>
                <a:srgbClr val="008000"/>
              </a:solidFill>
            </a:endParaRPr>
          </a:p>
          <a:p>
            <a:pPr algn="ctr"/>
            <a:endParaRPr lang="ru-RU" b="1" smtClean="0">
              <a:solidFill>
                <a:srgbClr val="008000"/>
              </a:solidFill>
            </a:endParaRPr>
          </a:p>
          <a:p>
            <a:pPr algn="ctr">
              <a:buFont typeface="Arial" charset="0"/>
              <a:buNone/>
            </a:pPr>
            <a:endParaRPr lang="ru-RU" b="1" smtClean="0">
              <a:solidFill>
                <a:srgbClr val="008000"/>
              </a:solidFill>
            </a:endParaRPr>
          </a:p>
        </p:txBody>
      </p:sp>
      <p:grpSp>
        <p:nvGrpSpPr>
          <p:cNvPr id="3" name="Группа 27"/>
          <p:cNvGrpSpPr>
            <a:grpSpLocks/>
          </p:cNvGrpSpPr>
          <p:nvPr/>
        </p:nvGrpSpPr>
        <p:grpSpPr bwMode="auto">
          <a:xfrm>
            <a:off x="-4429125" y="1214438"/>
            <a:ext cx="4214812" cy="2357437"/>
            <a:chOff x="428596" y="1214422"/>
            <a:chExt cx="4214842" cy="235745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28596" y="1500174"/>
              <a:ext cx="4214842" cy="15716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28596" y="1214422"/>
              <a:ext cx="4214842" cy="285752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8470" name="Picture 2" descr="C:\Program Files\Microsoft Office\MEDIA\CAGCAT10\j02167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714488"/>
              <a:ext cx="68185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857620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71472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Кольцо 12"/>
            <p:cNvSpPr/>
            <p:nvPr/>
          </p:nvSpPr>
          <p:spPr>
            <a:xfrm>
              <a:off x="3643306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Кольцо 13"/>
            <p:cNvSpPr/>
            <p:nvPr/>
          </p:nvSpPr>
          <p:spPr>
            <a:xfrm>
              <a:off x="928662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0" y="3571875"/>
            <a:ext cx="9144000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7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8618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571625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1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6435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572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50093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85010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6" name="Группа 27"/>
          <p:cNvGrpSpPr>
            <a:grpSpLocks/>
          </p:cNvGrpSpPr>
          <p:nvPr/>
        </p:nvGrpSpPr>
        <p:grpSpPr bwMode="auto">
          <a:xfrm>
            <a:off x="685800" y="1219200"/>
            <a:ext cx="4214813" cy="2357438"/>
            <a:chOff x="428596" y="1214422"/>
            <a:chExt cx="4214842" cy="235745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28596" y="1500174"/>
              <a:ext cx="4214842" cy="15716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28596" y="1214422"/>
              <a:ext cx="4214842" cy="285752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8461" name="Picture 2" descr="C:\Program Files\Microsoft Office\MEDIA\CAGCAT10\j02167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714488"/>
              <a:ext cx="68185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Прямоугольник 32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3857620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71472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Кольцо 35"/>
            <p:cNvSpPr/>
            <p:nvPr/>
          </p:nvSpPr>
          <p:spPr>
            <a:xfrm>
              <a:off x="3643306" y="3071810"/>
              <a:ext cx="500065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7" name="Кольцо 36"/>
            <p:cNvSpPr/>
            <p:nvPr/>
          </p:nvSpPr>
          <p:spPr>
            <a:xfrm>
              <a:off x="928662" y="3071810"/>
              <a:ext cx="500065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3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-181" y="-126"/>
            <a:chExt cx="6581" cy="4606"/>
          </a:xfrm>
        </p:grpSpPr>
        <p:sp>
          <p:nvSpPr>
            <p:cNvPr id="18456" name="Freeform 4"/>
            <p:cNvSpPr>
              <a:spLocks noChangeAspect="1" noEditPoints="1"/>
            </p:cNvSpPr>
            <p:nvPr/>
          </p:nvSpPr>
          <p:spPr bwMode="auto">
            <a:xfrm>
              <a:off x="-181" y="-126"/>
              <a:ext cx="6581" cy="4606"/>
            </a:xfrm>
            <a:custGeom>
              <a:avLst/>
              <a:gdLst>
                <a:gd name="T0" fmla="*/ 0 w 6400"/>
                <a:gd name="T1" fmla="*/ 5594 h 4480"/>
                <a:gd name="T2" fmla="*/ 7999 w 6400"/>
                <a:gd name="T3" fmla="*/ 0 h 4480"/>
                <a:gd name="T4" fmla="*/ 7699 w 6400"/>
                <a:gd name="T5" fmla="*/ 4994 h 4480"/>
                <a:gd name="T6" fmla="*/ 7669 w 6400"/>
                <a:gd name="T7" fmla="*/ 4997 h 4480"/>
                <a:gd name="T8" fmla="*/ 7609 w 6400"/>
                <a:gd name="T9" fmla="*/ 5007 h 4480"/>
                <a:gd name="T10" fmla="*/ 7558 w 6400"/>
                <a:gd name="T11" fmla="*/ 5029 h 4480"/>
                <a:gd name="T12" fmla="*/ 7511 w 6400"/>
                <a:gd name="T13" fmla="*/ 5061 h 4480"/>
                <a:gd name="T14" fmla="*/ 7468 w 6400"/>
                <a:gd name="T15" fmla="*/ 5104 h 4480"/>
                <a:gd name="T16" fmla="*/ 7434 w 6400"/>
                <a:gd name="T17" fmla="*/ 5151 h 4480"/>
                <a:gd name="T18" fmla="*/ 7411 w 6400"/>
                <a:gd name="T19" fmla="*/ 5203 h 4480"/>
                <a:gd name="T20" fmla="*/ 7402 w 6400"/>
                <a:gd name="T21" fmla="*/ 5263 h 4480"/>
                <a:gd name="T22" fmla="*/ 7398 w 6400"/>
                <a:gd name="T23" fmla="*/ 5294 h 4480"/>
                <a:gd name="T24" fmla="*/ 7405 w 6400"/>
                <a:gd name="T25" fmla="*/ 5345 h 4480"/>
                <a:gd name="T26" fmla="*/ 7417 w 6400"/>
                <a:gd name="T27" fmla="*/ 5395 h 4480"/>
                <a:gd name="T28" fmla="*/ 583 w 6400"/>
                <a:gd name="T29" fmla="*/ 5395 h 4480"/>
                <a:gd name="T30" fmla="*/ 594 w 6400"/>
                <a:gd name="T31" fmla="*/ 5345 h 4480"/>
                <a:gd name="T32" fmla="*/ 601 w 6400"/>
                <a:gd name="T33" fmla="*/ 5294 h 4480"/>
                <a:gd name="T34" fmla="*/ 598 w 6400"/>
                <a:gd name="T35" fmla="*/ 5263 h 4480"/>
                <a:gd name="T36" fmla="*/ 587 w 6400"/>
                <a:gd name="T37" fmla="*/ 5203 h 4480"/>
                <a:gd name="T38" fmla="*/ 566 w 6400"/>
                <a:gd name="T39" fmla="*/ 5151 h 4480"/>
                <a:gd name="T40" fmla="*/ 532 w 6400"/>
                <a:gd name="T41" fmla="*/ 5104 h 4480"/>
                <a:gd name="T42" fmla="*/ 489 w 6400"/>
                <a:gd name="T43" fmla="*/ 5061 h 4480"/>
                <a:gd name="T44" fmla="*/ 443 w 6400"/>
                <a:gd name="T45" fmla="*/ 5029 h 4480"/>
                <a:gd name="T46" fmla="*/ 390 w 6400"/>
                <a:gd name="T47" fmla="*/ 5007 h 4480"/>
                <a:gd name="T48" fmla="*/ 330 w 6400"/>
                <a:gd name="T49" fmla="*/ 4997 h 4480"/>
                <a:gd name="T50" fmla="*/ 300 w 6400"/>
                <a:gd name="T51" fmla="*/ 4994 h 4480"/>
                <a:gd name="T52" fmla="*/ 248 w 6400"/>
                <a:gd name="T53" fmla="*/ 4999 h 4480"/>
                <a:gd name="T54" fmla="*/ 201 w 6400"/>
                <a:gd name="T55" fmla="*/ 5011 h 4480"/>
                <a:gd name="T56" fmla="*/ 201 w 6400"/>
                <a:gd name="T57" fmla="*/ 581 h 4480"/>
                <a:gd name="T58" fmla="*/ 248 w 6400"/>
                <a:gd name="T59" fmla="*/ 594 h 4480"/>
                <a:gd name="T60" fmla="*/ 300 w 6400"/>
                <a:gd name="T61" fmla="*/ 598 h 4480"/>
                <a:gd name="T62" fmla="*/ 330 w 6400"/>
                <a:gd name="T63" fmla="*/ 596 h 4480"/>
                <a:gd name="T64" fmla="*/ 390 w 6400"/>
                <a:gd name="T65" fmla="*/ 587 h 4480"/>
                <a:gd name="T66" fmla="*/ 443 w 6400"/>
                <a:gd name="T67" fmla="*/ 564 h 4480"/>
                <a:gd name="T68" fmla="*/ 489 w 6400"/>
                <a:gd name="T69" fmla="*/ 532 h 4480"/>
                <a:gd name="T70" fmla="*/ 532 w 6400"/>
                <a:gd name="T71" fmla="*/ 489 h 4480"/>
                <a:gd name="T72" fmla="*/ 566 w 6400"/>
                <a:gd name="T73" fmla="*/ 442 h 4480"/>
                <a:gd name="T74" fmla="*/ 587 w 6400"/>
                <a:gd name="T75" fmla="*/ 390 h 4480"/>
                <a:gd name="T76" fmla="*/ 598 w 6400"/>
                <a:gd name="T77" fmla="*/ 330 h 4480"/>
                <a:gd name="T78" fmla="*/ 601 w 6400"/>
                <a:gd name="T79" fmla="*/ 300 h 4480"/>
                <a:gd name="T80" fmla="*/ 594 w 6400"/>
                <a:gd name="T81" fmla="*/ 248 h 4480"/>
                <a:gd name="T82" fmla="*/ 583 w 6400"/>
                <a:gd name="T83" fmla="*/ 199 h 4480"/>
                <a:gd name="T84" fmla="*/ 7417 w 6400"/>
                <a:gd name="T85" fmla="*/ 199 h 4480"/>
                <a:gd name="T86" fmla="*/ 7405 w 6400"/>
                <a:gd name="T87" fmla="*/ 248 h 4480"/>
                <a:gd name="T88" fmla="*/ 7398 w 6400"/>
                <a:gd name="T89" fmla="*/ 300 h 4480"/>
                <a:gd name="T90" fmla="*/ 7402 w 6400"/>
                <a:gd name="T91" fmla="*/ 330 h 4480"/>
                <a:gd name="T92" fmla="*/ 7411 w 6400"/>
                <a:gd name="T93" fmla="*/ 390 h 4480"/>
                <a:gd name="T94" fmla="*/ 7434 w 6400"/>
                <a:gd name="T95" fmla="*/ 442 h 4480"/>
                <a:gd name="T96" fmla="*/ 7468 w 6400"/>
                <a:gd name="T97" fmla="*/ 489 h 4480"/>
                <a:gd name="T98" fmla="*/ 7511 w 6400"/>
                <a:gd name="T99" fmla="*/ 532 h 4480"/>
                <a:gd name="T100" fmla="*/ 7558 w 6400"/>
                <a:gd name="T101" fmla="*/ 564 h 4480"/>
                <a:gd name="T102" fmla="*/ 7609 w 6400"/>
                <a:gd name="T103" fmla="*/ 587 h 4480"/>
                <a:gd name="T104" fmla="*/ 7669 w 6400"/>
                <a:gd name="T105" fmla="*/ 596 h 4480"/>
                <a:gd name="T106" fmla="*/ 7699 w 6400"/>
                <a:gd name="T107" fmla="*/ 598 h 4480"/>
                <a:gd name="T108" fmla="*/ 7751 w 6400"/>
                <a:gd name="T109" fmla="*/ 594 h 4480"/>
                <a:gd name="T110" fmla="*/ 7800 w 6400"/>
                <a:gd name="T111" fmla="*/ 581 h 4480"/>
                <a:gd name="T112" fmla="*/ 7800 w 6400"/>
                <a:gd name="T113" fmla="*/ 5011 h 4480"/>
                <a:gd name="T114" fmla="*/ 7751 w 6400"/>
                <a:gd name="T115" fmla="*/ 4999 h 4480"/>
                <a:gd name="T116" fmla="*/ 7699 w 6400"/>
                <a:gd name="T117" fmla="*/ 4994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410200" y="838200"/>
            <a:ext cx="2895600" cy="1384300"/>
          </a:xfrm>
          <a:prstGeom prst="rect">
            <a:avLst/>
          </a:prstGeom>
          <a:solidFill>
            <a:srgbClr val="D1FFF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вагон относительно земли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486400" y="2209800"/>
            <a:ext cx="2895600" cy="13843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вагон относительно вагона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638800" y="4953000"/>
            <a:ext cx="2895600" cy="13843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пассажир относительно земли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562600" y="3657600"/>
            <a:ext cx="2895600" cy="1384300"/>
          </a:xfrm>
          <a:prstGeom prst="rect">
            <a:avLst/>
          </a:prstGeom>
          <a:solidFill>
            <a:srgbClr val="D1FFF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пассажир относительно</a:t>
            </a:r>
          </a:p>
          <a:p>
            <a:pPr algn="ctr"/>
            <a:r>
              <a:rPr lang="ru-RU" sz="2800" b="1"/>
              <a:t>вагона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96200" cy="500066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rgbClr val="008000"/>
                </a:solidFill>
              </a:rPr>
              <a:t>Движется или не движется?</a:t>
            </a:r>
            <a:endParaRPr lang="ru-RU" sz="4000" dirty="0">
              <a:solidFill>
                <a:srgbClr val="008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76400" y="31242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анимация :Сенин В.</a:t>
            </a:r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-2.59259E-6 L 1.48611 -0.0062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" y="-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295 0.00115 L 1.48906 -0.0051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4" grpId="0" animBg="1"/>
      <p:bldP spid="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z="3200" b="1" smtClean="0">
                <a:solidFill>
                  <a:srgbClr val="C00000"/>
                </a:solidFill>
              </a:rPr>
              <a:t>Проверьте  себя!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54355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+mj-lt"/>
              </a:rPr>
              <a:t>1. От дома до школы Маша проходит 1,2 км.   В СИ этот путь равен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     120 м           1200 см     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  </a:t>
            </a:r>
            <a:r>
              <a:rPr lang="ru-RU" sz="2400" dirty="0" smtClean="0">
                <a:latin typeface="+mj-lt"/>
              </a:rPr>
              <a:t>  1200 м           12000 см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+mj-lt"/>
              </a:rPr>
              <a:t>2. Черепаха проползла 35 см.  В СИ этот путь равен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     3,5 м              350 мм            0,35 м           3,5 </a:t>
            </a:r>
            <a:r>
              <a:rPr lang="ru-RU" sz="2400" dirty="0" err="1" smtClean="0">
                <a:latin typeface="+mj-lt"/>
              </a:rPr>
              <a:t>дм</a:t>
            </a:r>
            <a:endParaRPr lang="ru-RU" sz="24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+mj-lt"/>
              </a:rPr>
              <a:t>3. Выразите в метрах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                                    5см =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                                 69 </a:t>
            </a:r>
            <a:r>
              <a:rPr lang="ru-RU" sz="2400" dirty="0" err="1" smtClean="0">
                <a:latin typeface="+mj-lt"/>
              </a:rPr>
              <a:t>дм</a:t>
            </a:r>
            <a:r>
              <a:rPr lang="ru-RU" sz="2400" dirty="0" smtClean="0">
                <a:latin typeface="+mj-lt"/>
              </a:rPr>
              <a:t> =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                              0,27 км  =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                                 48 мм =</a:t>
            </a:r>
            <a:endParaRPr lang="ru-RU" sz="24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750" y="2082800"/>
            <a:ext cx="287338" cy="2889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68538" y="2079625"/>
            <a:ext cx="287337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71963" y="2028825"/>
            <a:ext cx="288925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00525" y="1941513"/>
            <a:ext cx="720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6325" y="2028825"/>
            <a:ext cx="287338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9750" y="3357563"/>
            <a:ext cx="287338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11413" y="3357563"/>
            <a:ext cx="288925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416425" y="3357563"/>
            <a:ext cx="287338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227763" y="3357563"/>
            <a:ext cx="287337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60863" y="3270250"/>
            <a:ext cx="876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394200" y="4652963"/>
            <a:ext cx="1041400" cy="320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416425" y="4613275"/>
            <a:ext cx="10747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+mj-lt"/>
                <a:cs typeface="+mn-cs"/>
              </a:rPr>
              <a:t>0,05 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400550" y="5126038"/>
            <a:ext cx="1039813" cy="322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416425" y="5516563"/>
            <a:ext cx="1041400" cy="322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416425" y="5949950"/>
            <a:ext cx="1041400" cy="320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429125" y="5080000"/>
            <a:ext cx="10810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+mj-lt"/>
                <a:cs typeface="+mn-cs"/>
              </a:rPr>
              <a:t>6,9 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03725" y="5478463"/>
            <a:ext cx="10080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+mj-lt"/>
                <a:cs typeface="+mn-cs"/>
              </a:rPr>
              <a:t>270 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87850" y="5910263"/>
            <a:ext cx="11525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+mj-lt"/>
                <a:cs typeface="+mn-cs"/>
              </a:rPr>
              <a:t>0,048 м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5" grpId="0"/>
      <p:bldP spid="20" grpId="0"/>
      <p:bldP spid="24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Определите путь от точки А до точки В.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+mj-lt"/>
              </a:rPr>
              <a:t>АС = 300 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CD = 750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DE = 690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EF = 470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FB = 810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   </a:t>
            </a:r>
            <a:r>
              <a:rPr lang="en-US" dirty="0" smtClean="0">
                <a:latin typeface="+mj-lt"/>
              </a:rPr>
              <a:t>s - </a:t>
            </a:r>
            <a:r>
              <a:rPr lang="ru-RU" dirty="0" smtClean="0">
                <a:latin typeface="+mj-lt"/>
              </a:rPr>
              <a:t>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+mj-lt"/>
              </a:rPr>
              <a:t>Ответ: </a:t>
            </a:r>
            <a:r>
              <a:rPr lang="en-US" dirty="0" smtClean="0">
                <a:latin typeface="+mj-lt"/>
              </a:rPr>
              <a:t>s = </a:t>
            </a:r>
            <a:endParaRPr lang="ru-RU" dirty="0">
              <a:latin typeface="+mj-lt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1039813"/>
            <a:ext cx="4243387" cy="552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1" name="TextBox 3"/>
          <p:cNvSpPr txBox="1">
            <a:spLocks noChangeArrowheads="1"/>
          </p:cNvSpPr>
          <p:nvPr/>
        </p:nvSpPr>
        <p:spPr bwMode="auto">
          <a:xfrm>
            <a:off x="8347075" y="2038350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14342" name="TextBox 4"/>
          <p:cNvSpPr txBox="1">
            <a:spLocks noChangeArrowheads="1"/>
          </p:cNvSpPr>
          <p:nvPr/>
        </p:nvSpPr>
        <p:spPr bwMode="auto">
          <a:xfrm>
            <a:off x="6259513" y="3435350"/>
            <a:ext cx="5032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D</a:t>
            </a:r>
            <a:endParaRPr lang="ru-RU" b="1">
              <a:solidFill>
                <a:srgbClr val="C00000"/>
              </a:solidFill>
            </a:endParaRPr>
          </a:p>
        </p:txBody>
      </p:sp>
      <p:sp>
        <p:nvSpPr>
          <p:cNvPr id="14343" name="TextBox 5"/>
          <p:cNvSpPr txBox="1">
            <a:spLocks noChangeArrowheads="1"/>
          </p:cNvSpPr>
          <p:nvPr/>
        </p:nvSpPr>
        <p:spPr bwMode="auto">
          <a:xfrm>
            <a:off x="7618413" y="5373688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14344" name="TextBox 6"/>
          <p:cNvSpPr txBox="1">
            <a:spLocks noChangeArrowheads="1"/>
          </p:cNvSpPr>
          <p:nvPr/>
        </p:nvSpPr>
        <p:spPr bwMode="auto">
          <a:xfrm>
            <a:off x="6043613" y="6194425"/>
            <a:ext cx="43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F</a:t>
            </a:r>
            <a:endParaRPr lang="ru-RU" b="1">
              <a:solidFill>
                <a:srgbClr val="C0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11188" y="4149725"/>
            <a:ext cx="23764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484438" y="5402263"/>
            <a:ext cx="1366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cs typeface="+mn-cs"/>
              </a:rPr>
              <a:t>3020 </a:t>
            </a:r>
            <a:r>
              <a:rPr lang="ru-RU" sz="2400" b="1" dirty="0">
                <a:solidFill>
                  <a:srgbClr val="FF0000"/>
                </a:solidFill>
                <a:latin typeface="+mj-lt"/>
                <a:cs typeface="+mn-cs"/>
              </a:rPr>
              <a:t>м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Выучить материал </a:t>
            </a:r>
            <a:r>
              <a:rPr lang="ru-RU" dirty="0"/>
              <a:t>§ </a:t>
            </a:r>
            <a:r>
              <a:rPr lang="ru-RU" dirty="0" smtClean="0"/>
              <a:t> 5 записи в тетради;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Ответить на вопросы в конце параграфа.</a:t>
            </a:r>
          </a:p>
        </p:txBody>
      </p:sp>
    </p:spTree>
    <p:extLst>
      <p:ext uri="{BB962C8B-B14F-4D97-AF65-F5344CB8AC3E}">
        <p14:creationId xmlns:p14="http://schemas.microsoft.com/office/powerpoint/2010/main" xmlns="" val="77767669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20738" y="836613"/>
            <a:ext cx="7200900" cy="647700"/>
          </a:xfrm>
          <a:prstGeom prst="rect">
            <a:avLst/>
          </a:prstGeom>
        </p:spPr>
        <p:txBody>
          <a:bodyPr/>
          <a:lstStyle/>
          <a:p>
            <a:pPr marL="548640" indent="-411480"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3200" b="1" u="sng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Переведи</a:t>
            </a:r>
          </a:p>
        </p:txBody>
      </p:sp>
      <p:sp>
        <p:nvSpPr>
          <p:cNvPr id="17411" name="Прямоугольник 4"/>
          <p:cNvSpPr>
            <a:spLocks noChangeArrowheads="1"/>
          </p:cNvSpPr>
          <p:nvPr/>
        </p:nvSpPr>
        <p:spPr bwMode="auto">
          <a:xfrm>
            <a:off x="1619250" y="1814513"/>
            <a:ext cx="5453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Пример:</a:t>
            </a:r>
            <a:r>
              <a:rPr lang="ru-RU" sz="240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 2гм=? м    2гм= 2·100 м=200м</a:t>
            </a:r>
          </a:p>
        </p:txBody>
      </p:sp>
      <p:sp>
        <p:nvSpPr>
          <p:cNvPr id="8" name="Левая круглая скобка 7"/>
          <p:cNvSpPr/>
          <p:nvPr/>
        </p:nvSpPr>
        <p:spPr>
          <a:xfrm rot="5400000">
            <a:off x="5524500" y="1584326"/>
            <a:ext cx="141287" cy="582612"/>
          </a:xfrm>
          <a:prstGeom prst="leftBracket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3" name="Прямоугольник 8"/>
          <p:cNvSpPr>
            <a:spLocks noChangeArrowheads="1"/>
          </p:cNvSpPr>
          <p:nvPr/>
        </p:nvSpPr>
        <p:spPr bwMode="auto">
          <a:xfrm>
            <a:off x="5514975" y="1422400"/>
            <a:ext cx="311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7414" name="Прямоугольник 2"/>
          <p:cNvSpPr>
            <a:spLocks noChangeArrowheads="1"/>
          </p:cNvSpPr>
          <p:nvPr/>
        </p:nvSpPr>
        <p:spPr bwMode="auto">
          <a:xfrm>
            <a:off x="5670550" y="2833688"/>
            <a:ext cx="27368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-мега-1000 000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кило-1000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-гекто-100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-деци-0,1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-санти-0,01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-милли-0,001</a:t>
            </a:r>
          </a:p>
        </p:txBody>
      </p:sp>
      <p:sp>
        <p:nvSpPr>
          <p:cNvPr id="17415" name="Прямоугольник 2"/>
          <p:cNvSpPr>
            <a:spLocks noChangeArrowheads="1"/>
          </p:cNvSpPr>
          <p:nvPr/>
        </p:nvSpPr>
        <p:spPr bwMode="auto">
          <a:xfrm>
            <a:off x="6294438" y="2509838"/>
            <a:ext cx="172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Подсказка</a:t>
            </a:r>
          </a:p>
        </p:txBody>
      </p:sp>
      <p:sp>
        <p:nvSpPr>
          <p:cNvPr id="17416" name="Прямоугольник 2"/>
          <p:cNvSpPr>
            <a:spLocks noChangeArrowheads="1"/>
          </p:cNvSpPr>
          <p:nvPr/>
        </p:nvSpPr>
        <p:spPr bwMode="auto">
          <a:xfrm>
            <a:off x="1403350" y="2655888"/>
            <a:ext cx="17287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4кс= ?с</a:t>
            </a:r>
          </a:p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150мм=?м</a:t>
            </a:r>
          </a:p>
          <a:p>
            <a:r>
              <a:rPr lang="ru-RU" sz="24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30гс</a:t>
            </a:r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= ?с</a:t>
            </a:r>
          </a:p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450дм= ?м</a:t>
            </a:r>
          </a:p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0,02Мс= ?</a:t>
            </a:r>
            <a:r>
              <a:rPr lang="ru-RU" sz="24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20738" y="836613"/>
            <a:ext cx="7200900" cy="647700"/>
          </a:xfrm>
          <a:prstGeom prst="rect">
            <a:avLst/>
          </a:prstGeom>
        </p:spPr>
        <p:txBody>
          <a:bodyPr/>
          <a:lstStyle/>
          <a:p>
            <a:pPr marL="548640" indent="-411480"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3200" b="1" u="sng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18435" name="Прямоугольник 4"/>
          <p:cNvSpPr>
            <a:spLocks noChangeArrowheads="1"/>
          </p:cNvSpPr>
          <p:nvPr/>
        </p:nvSpPr>
        <p:spPr bwMode="auto">
          <a:xfrm>
            <a:off x="1619250" y="1814513"/>
            <a:ext cx="5453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Пример:</a:t>
            </a:r>
            <a:r>
              <a:rPr lang="ru-RU" sz="240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 2гм=? м    2гм= 2·100 м=200м</a:t>
            </a:r>
          </a:p>
        </p:txBody>
      </p:sp>
      <p:sp>
        <p:nvSpPr>
          <p:cNvPr id="8" name="Левая круглая скобка 7"/>
          <p:cNvSpPr/>
          <p:nvPr/>
        </p:nvSpPr>
        <p:spPr>
          <a:xfrm rot="5400000">
            <a:off x="5524500" y="1584326"/>
            <a:ext cx="141287" cy="582612"/>
          </a:xfrm>
          <a:prstGeom prst="leftBracket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7" name="Прямоугольник 8"/>
          <p:cNvSpPr>
            <a:spLocks noChangeArrowheads="1"/>
          </p:cNvSpPr>
          <p:nvPr/>
        </p:nvSpPr>
        <p:spPr bwMode="auto">
          <a:xfrm>
            <a:off x="5514975" y="1422400"/>
            <a:ext cx="311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8438" name="Прямоугольник 2"/>
          <p:cNvSpPr>
            <a:spLocks noChangeArrowheads="1"/>
          </p:cNvSpPr>
          <p:nvPr/>
        </p:nvSpPr>
        <p:spPr bwMode="auto">
          <a:xfrm>
            <a:off x="5670550" y="2833688"/>
            <a:ext cx="27368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-мега-1000 000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кило-1000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-гекто-100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-деци-0,1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-санти-0,01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-милли-0,001</a:t>
            </a:r>
          </a:p>
        </p:txBody>
      </p:sp>
      <p:sp>
        <p:nvSpPr>
          <p:cNvPr id="18439" name="Прямоугольник 2"/>
          <p:cNvSpPr>
            <a:spLocks noChangeArrowheads="1"/>
          </p:cNvSpPr>
          <p:nvPr/>
        </p:nvSpPr>
        <p:spPr bwMode="auto">
          <a:xfrm>
            <a:off x="6294438" y="2509838"/>
            <a:ext cx="172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Подсказка</a:t>
            </a:r>
          </a:p>
        </p:txBody>
      </p:sp>
      <p:sp>
        <p:nvSpPr>
          <p:cNvPr id="18440" name="Прямоугольник 2"/>
          <p:cNvSpPr>
            <a:spLocks noChangeArrowheads="1"/>
          </p:cNvSpPr>
          <p:nvPr/>
        </p:nvSpPr>
        <p:spPr bwMode="auto">
          <a:xfrm>
            <a:off x="1403350" y="2655888"/>
            <a:ext cx="27368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4кс= 4000 с</a:t>
            </a:r>
          </a:p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150мм=0,15м</a:t>
            </a:r>
          </a:p>
          <a:p>
            <a:r>
              <a:rPr lang="ru-RU" sz="24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30гс</a:t>
            </a:r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= 3000с</a:t>
            </a:r>
          </a:p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450дм= 45м</a:t>
            </a:r>
          </a:p>
          <a:p>
            <a:r>
              <a:rPr lang="ru-RU" sz="2400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0,02Мс= </a:t>
            </a:r>
            <a:r>
              <a:rPr lang="ru-RU" sz="24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20000с</a:t>
            </a:r>
            <a:endParaRPr lang="ru-RU" sz="2400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Альберт </a:t>
            </a:r>
            <a:r>
              <a:rPr lang="ru-RU" dirty="0" err="1" smtClean="0">
                <a:solidFill>
                  <a:srgbClr val="FF0000"/>
                </a:solidFill>
              </a:rPr>
              <a:t>Энштейн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600200"/>
            <a:ext cx="4906888" cy="4525963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4800" dirty="0"/>
              <a:t>Я никогда не думаю о будущем. Оно приходит само достаточно скоро.</a:t>
            </a:r>
            <a:br>
              <a:rPr lang="ru-RU" sz="4800" dirty="0"/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268760"/>
            <a:ext cx="367240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689397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3242791"/>
          </a:xfrm>
        </p:spPr>
        <p:txBody>
          <a:bodyPr/>
          <a:lstStyle/>
          <a:p>
            <a:r>
              <a:rPr lang="ru-RU" dirty="0" smtClean="0"/>
              <a:t>Тема урока:</a:t>
            </a:r>
            <a:br>
              <a:rPr lang="ru-RU" dirty="0" smtClean="0"/>
            </a:b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Механическое движение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5661248"/>
            <a:ext cx="680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Учитель физики </a:t>
            </a:r>
            <a:r>
              <a:rPr lang="ru-RU" b="1" dirty="0" smtClean="0"/>
              <a:t>МК</a:t>
            </a:r>
            <a:r>
              <a:rPr lang="ru-RU" b="1" dirty="0" smtClean="0"/>
              <a:t>ОУ </a:t>
            </a:r>
            <a:r>
              <a:rPr lang="ru-RU" b="1" dirty="0" smtClean="0"/>
              <a:t>«</a:t>
            </a:r>
            <a:r>
              <a:rPr lang="ru-RU" b="1" dirty="0" err="1" smtClean="0"/>
              <a:t>Раздольевская</a:t>
            </a:r>
            <a:r>
              <a:rPr lang="ru-RU" b="1" dirty="0" smtClean="0"/>
              <a:t> </a:t>
            </a:r>
            <a:r>
              <a:rPr lang="ru-RU" b="1" dirty="0" smtClean="0"/>
              <a:t>СОШ»: </a:t>
            </a:r>
            <a:r>
              <a:rPr lang="ru-RU" b="1" dirty="0" err="1" smtClean="0"/>
              <a:t>Абдулбариева</a:t>
            </a:r>
            <a:r>
              <a:rPr lang="ru-RU" b="1" dirty="0" smtClean="0"/>
              <a:t> З.О</a:t>
            </a:r>
            <a:r>
              <a:rPr lang="ru-RU" b="1" smtClean="0"/>
              <a:t>. 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55837435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Цель урока: 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i="1" dirty="0" smtClean="0"/>
              <a:t>Ввести понятие механического движения как одного их видов движения в физике.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363570014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Движение вокруг нас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893" y="1465693"/>
            <a:ext cx="2790963" cy="17742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1194" y="1209538"/>
            <a:ext cx="2336290" cy="14585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815" y="2867509"/>
            <a:ext cx="2941047" cy="16535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1209538"/>
            <a:ext cx="2320280" cy="16938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9667" y="4493822"/>
            <a:ext cx="1943054" cy="19430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593" y="4020081"/>
            <a:ext cx="2295192" cy="20335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1008" y="2996951"/>
            <a:ext cx="3104611" cy="203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273889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Движение вокруг нас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196752"/>
            <a:ext cx="5790597" cy="5256584"/>
          </a:xfrm>
        </p:spPr>
      </p:pic>
    </p:spTree>
    <p:extLst>
      <p:ext uri="{BB962C8B-B14F-4D97-AF65-F5344CB8AC3E}">
        <p14:creationId xmlns:p14="http://schemas.microsoft.com/office/powerpoint/2010/main" xmlns="" val="185039311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</TotalTime>
  <Words>583</Words>
  <Application>Microsoft Office PowerPoint</Application>
  <PresentationFormat>Экран (4:3)</PresentationFormat>
  <Paragraphs>139</Paragraphs>
  <Slides>29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Оформление по умолчанию</vt:lpstr>
      <vt:lpstr>Формула</vt:lpstr>
      <vt:lpstr>Самостоятельная работа</vt:lpstr>
      <vt:lpstr>Слайд 2</vt:lpstr>
      <vt:lpstr>Слайд 3</vt:lpstr>
      <vt:lpstr>Слайд 4</vt:lpstr>
      <vt:lpstr>Альберт Энштейн</vt:lpstr>
      <vt:lpstr>Тема урока: Механическое движение</vt:lpstr>
      <vt:lpstr>Слайд 7</vt:lpstr>
      <vt:lpstr>Движение вокруг нас</vt:lpstr>
      <vt:lpstr>Движение вокруг нас</vt:lpstr>
      <vt:lpstr>Слайд 10</vt:lpstr>
      <vt:lpstr>Слайд 11</vt:lpstr>
      <vt:lpstr>Движение с одинаковыми скоростями</vt:lpstr>
      <vt:lpstr>Слайд 13</vt:lpstr>
      <vt:lpstr>Слайд 14</vt:lpstr>
      <vt:lpstr>Понятия и величины, описывающие механическое движение</vt:lpstr>
      <vt:lpstr>Линия, вдоль которой движется материальная точка называется траекторией</vt:lpstr>
      <vt:lpstr>Траектория движения может быть...</vt:lpstr>
      <vt:lpstr>Траектория движения тела может быть…</vt:lpstr>
      <vt:lpstr>Траектория движения тела может быть…</vt:lpstr>
      <vt:lpstr>Траектория – линия, вдоль которой движется тело.</vt:lpstr>
      <vt:lpstr>Понятия и величины, описывающие механическое движение</vt:lpstr>
      <vt:lpstr>Путь – длина траектории, по которой движется тело.</vt:lpstr>
      <vt:lpstr>Слайд 23</vt:lpstr>
      <vt:lpstr>Слайд 24</vt:lpstr>
      <vt:lpstr>Решение задач</vt:lpstr>
      <vt:lpstr>Движется или не движется?</vt:lpstr>
      <vt:lpstr>Проверьте  себя!</vt:lpstr>
      <vt:lpstr>Определите путь от точки А до точки В.</vt:lpstr>
      <vt:lpstr>Домашнее задание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Механика Ньютона</dc:title>
  <dc:creator>Customer</dc:creator>
  <cp:lastModifiedBy>111</cp:lastModifiedBy>
  <cp:revision>132</cp:revision>
  <dcterms:created xsi:type="dcterms:W3CDTF">2009-10-05T12:29:20Z</dcterms:created>
  <dcterms:modified xsi:type="dcterms:W3CDTF">2022-01-22T10:07:51Z</dcterms:modified>
</cp:coreProperties>
</file>