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67" r:id="rId1"/>
  </p:sldMasterIdLst>
  <p:notesMasterIdLst>
    <p:notesMasterId r:id="rId26"/>
  </p:notesMasterIdLst>
  <p:sldIdLst>
    <p:sldId id="256" r:id="rId2"/>
    <p:sldId id="405" r:id="rId3"/>
    <p:sldId id="406" r:id="rId4"/>
    <p:sldId id="407" r:id="rId5"/>
    <p:sldId id="386" r:id="rId6"/>
    <p:sldId id="387" r:id="rId7"/>
    <p:sldId id="367" r:id="rId8"/>
    <p:sldId id="369" r:id="rId9"/>
    <p:sldId id="372" r:id="rId10"/>
    <p:sldId id="368" r:id="rId11"/>
    <p:sldId id="378" r:id="rId12"/>
    <p:sldId id="391" r:id="rId13"/>
    <p:sldId id="392" r:id="rId14"/>
    <p:sldId id="393" r:id="rId15"/>
    <p:sldId id="394" r:id="rId16"/>
    <p:sldId id="398" r:id="rId17"/>
    <p:sldId id="399" r:id="rId18"/>
    <p:sldId id="400" r:id="rId19"/>
    <p:sldId id="401" r:id="rId20"/>
    <p:sldId id="373" r:id="rId21"/>
    <p:sldId id="388" r:id="rId22"/>
    <p:sldId id="389" r:id="rId23"/>
    <p:sldId id="403" r:id="rId24"/>
    <p:sldId id="375" r:id="rId25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S Gothic" pitchFamily="49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660033"/>
    <a:srgbClr val="0000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809" autoAdjust="0"/>
    <p:restoredTop sz="94168" autoAdjust="0"/>
  </p:normalViewPr>
  <p:slideViewPr>
    <p:cSldViewPr>
      <p:cViewPr varScale="1">
        <p:scale>
          <a:sx n="74" d="100"/>
          <a:sy n="74" d="100"/>
        </p:scale>
        <p:origin x="642" y="7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3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4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5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6" name="AutoShape 5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7" name="AutoShape 6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25608" name="AutoShape 7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altLang="ru-RU">
              <a:ea typeface="MS Gothic" charset="0"/>
              <a:cs typeface="MS Gothic" charset="0"/>
            </a:endParaRPr>
          </a:p>
        </p:txBody>
      </p:sp>
      <p:sp>
        <p:nvSpPr>
          <p:cNvPr id="10249" name="Rectangle 8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5700" y="933450"/>
            <a:ext cx="4341813" cy="3351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6153" name="Rectangle 9"/>
          <p:cNvSpPr>
            <a:spLocks noGrp="1" noChangeArrowheads="1"/>
          </p:cNvSpPr>
          <p:nvPr>
            <p:ph type="body"/>
          </p:nvPr>
        </p:nvSpPr>
        <p:spPr bwMode="auto">
          <a:xfrm>
            <a:off x="1031875" y="4624388"/>
            <a:ext cx="4595813" cy="37226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 smtClean="0"/>
          </a:p>
        </p:txBody>
      </p:sp>
    </p:spTree>
    <p:extLst>
      <p:ext uri="{BB962C8B-B14F-4D97-AF65-F5344CB8AC3E}">
        <p14:creationId xmlns:p14="http://schemas.microsoft.com/office/powerpoint/2010/main" val="15155301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***На картинки настроен триггер, чтобы всё работало корректно, необходимо навести курсор на картинку, дождаться когда курсор поменяется на руку-указатель и кликнуть.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Переход на другой слайд – клик в любом пустом пространстве слайда.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 smtClean="0"/>
          </a:p>
          <a:p>
            <a:r>
              <a:rPr lang="ru-RU" dirty="0" smtClean="0"/>
              <a:t>Ребята, перед вами круги, выберите только те, в которых герои произведения Осеевой «Волшебное слово», а лишние</a:t>
            </a:r>
            <a:r>
              <a:rPr lang="ru-RU" baseline="0" dirty="0" smtClean="0"/>
              <a:t> уберите.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00B9A57-0485-43AA-B466-FF8B678E335B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237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Ребята, главного героя необходимо разместить в центре.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dirty="0" smtClean="0"/>
              <a:t> К</a:t>
            </a:r>
            <a:r>
              <a:rPr lang="ru-RU" baseline="0" dirty="0" smtClean="0"/>
              <a:t>руг г</a:t>
            </a:r>
            <a:r>
              <a:rPr lang="ru-RU" dirty="0" smtClean="0"/>
              <a:t>ероя, который не</a:t>
            </a:r>
            <a:r>
              <a:rPr lang="ru-RU" baseline="0" dirty="0" smtClean="0"/>
              <a:t> хотел брать Павлика кататься на лодке, положите ниже круга главного героя, чтобы круги пересеклись. (брат)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Круг героя или героини, который не дал Павлику краски, положите слева от круга главного героя, чтобы круги пересеклись. (сестра)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Круг героя или героини, который прогнал Павлика из кухни тряпкой, положите справа от круга главного героя, чтобы круги пересеклись. (бабушка)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Остался один герой – старичок. Чем он чертил узоры на песке? Положите круг с изображением старика сверху круга главного героя, чтобы круги пересеклись. (старичок)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baseline="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00B9A57-0485-43AA-B466-FF8B678E335B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516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Посмотрите на предметы. Необходимо разместить их в пересечение между  кругом в Павлика и  кругами других героев.</a:t>
            </a:r>
          </a:p>
          <a:p>
            <a:r>
              <a:rPr lang="ru-RU" dirty="0" smtClean="0"/>
              <a:t>Когда какие-либо объекты входят и в первое множество, и во второе – круги будут пересекаться, и упомянутые объекты будут лежать в пересечении кругов.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00B9A57-0485-43AA-B466-FF8B678E335B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936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Когда  все объекты множеств входят в одно множество, то модель будет представлять собой вложенные круги. Такая ситуация возможна, если, например, большой круг представляет собой слово </a:t>
            </a:r>
            <a:r>
              <a:rPr lang="ru-RU" smtClean="0"/>
              <a:t>«пожалуйста», </a:t>
            </a:r>
            <a:r>
              <a:rPr lang="ru-RU" dirty="0" smtClean="0"/>
              <a:t>которое объединяет всех героев рассказа, а маленькие круги – герои этого рассказа.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00B9A57-0485-43AA-B466-FF8B678E335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044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Необходимо «положить в круг» картинки, которые имеют отношение к рассказу, и «положить вне круга»  картинки, которые  не имеют отношение к рассказу.</a:t>
            </a:r>
          </a:p>
          <a:p>
            <a:r>
              <a:rPr lang="ru-RU" dirty="0" smtClean="0"/>
              <a:t>Ответ дети должны обязательно аргументировать.</a:t>
            </a:r>
          </a:p>
          <a:p>
            <a:r>
              <a:rPr lang="ru-RU" dirty="0" smtClean="0"/>
              <a:t>***На картинки настроен триггер, чтобы всё работало корректно, необходимо навести курсор на картинку, дождаться когда курсор поменяется на руку-указатель и кликнуть.</a:t>
            </a:r>
          </a:p>
          <a:p>
            <a:r>
              <a:rPr lang="ru-RU" dirty="0" smtClean="0"/>
              <a:t>Переход</a:t>
            </a:r>
            <a:r>
              <a:rPr lang="ru-RU" baseline="0" dirty="0" smtClean="0"/>
              <a:t> на другой слайд – клик в любом пустом пространстве слайда.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B02AA6B2-6F8D-4CE0-8FD4-D3E55F01F6B2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38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***На картинки настроен триггер, чтобы всё работало корректно, необходимо навести курсор на картинку, дождаться когда курсор поменяется на руку-указатель и кликнуть.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Какие предметы относятся и к Вадику и к Вове? Разместите их в пересечении двух кругов. Кто из мальчиков взял клюшку, а кто лыжную палку? Разместите на свое место. Докажите свой ответ, пересказав нужный эпизод.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Шляпа лежала на комоде, котенок Васька сидел на полу возле комода,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 Вовка и Вадик сидели за столом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 раскрашивали картинки.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Вадик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подошел поближе и стал смотреть на шляпу. Вдруг шляпа поползла прямо к нему. Он как закричит: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— Ай! —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 прыг на диван. Вовка за ним.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Ребята решили посмотреть, может кто-то шляпу за верёвочку дергает.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Вадик взял клюшку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чтобы ударить шляпу, если она поползёт.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Вовка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тоже хотел взять клюшку, но клюшек больше не было и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он взял лыжную палку.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Вопросы после пересказа: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Что делали ребята за столом?(раскрашивали картинки)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Куда побежали ребята, когда спрыгнули с дивана? (Побежали на кухню и дверь за собой закрыли.)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Зачем ребята на кухне набрали картошку? (чтобы швырять в шляпу)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Кто оказался под шляпой? (котёнок)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Как звали котёнка? (Васька)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Что  из-под шляпы появилось первым? (хвост)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B02AA6B2-6F8D-4CE0-8FD4-D3E55F01F6B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860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3788" y="933450"/>
            <a:ext cx="4465637" cy="33512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Покажите пересечение трёх кругов. Как вы думаете, что</a:t>
            </a:r>
            <a:r>
              <a:rPr lang="ru-RU" baseline="0" dirty="0" smtClean="0"/>
              <a:t> может находится в этом пересечении? (шляпа) Нарисуйте. Пока дети рисуют, можно попросить их последовательно рассказать о перемещениях шляпы.</a:t>
            </a:r>
          </a:p>
          <a:p>
            <a:r>
              <a:rPr lang="ru-RU" baseline="0" dirty="0" smtClean="0"/>
              <a:t>Работа с раздаточным материалом и презентацией.</a:t>
            </a:r>
          </a:p>
          <a:p>
            <a:r>
              <a:rPr lang="ru-RU" baseline="0" dirty="0" smtClean="0"/>
              <a:t>Далее дети отвечают на вопросы и распределяют картинки на свои места.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 Кто сидел возле комода? (котёнок)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 Почему изображение комода я положила в круг Вовы? (Вовка подошел к комоду, нагнулся, хотел поднять шляпу)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 Кто предложил бросать картошку в шляпу? (Вовка)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baseline="0" dirty="0" smtClean="0"/>
              <a:t> Кто попал картошкой в шляпу? (Вадик)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B02AA6B2-6F8D-4CE0-8FD4-D3E55F01F6B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646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2702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4711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2D782D-DB69-4EA2-B920-C1640F6FE190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4D89D0-02AC-49E5-AA86-224E29F2423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284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065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A9CFF2-4D69-425D-8136-5D7659F0B866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B82ABC-A4C2-4BAD-89E4-08E9795F638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145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417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0297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979ED1-89F7-444B-9A5C-26791D0ADC16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71DEF9-935D-4459-BE72-D8527E1096F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79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F42FBD-AB4E-4564-A055-B781B2EF5403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44808A-ED94-4BFD-8CC2-AACADEA0891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974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C19280-BE73-4AB4-97F6-F3FDF105B27D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4E2B9-7973-4850-8FF7-6F0803870A1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726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B06778-C313-43A5-A027-0058D883C4CA}" type="datetimeFigureOut">
              <a:rPr lang="en-US" smtClean="0"/>
              <a:pPr>
                <a:defRPr/>
              </a:pPr>
              <a:t>3/18/2021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03A07D-DB3F-4FE1-9B70-ADF8CBC8681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36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CCD434-61C8-4AE4-89AE-274983F2F9C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70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40.jpeg"/><Relationship Id="rId12" Type="http://schemas.openxmlformats.org/officeDocument/2006/relationships/image" Target="../media/image4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jpe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9.png"/><Relationship Id="rId5" Type="http://schemas.openxmlformats.org/officeDocument/2006/relationships/image" Target="../media/image55.jpeg"/><Relationship Id="rId10" Type="http://schemas.openxmlformats.org/officeDocument/2006/relationships/image" Target="../media/image58.jpeg"/><Relationship Id="rId4" Type="http://schemas.openxmlformats.org/officeDocument/2006/relationships/image" Target="../media/image47.png"/><Relationship Id="rId9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46.png"/><Relationship Id="rId9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3779912" y="476672"/>
            <a:ext cx="518457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defTabSz="914400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ru-RU" altLang="ru-RU" sz="2600" b="1" i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j-ea"/>
              <a:cs typeface="+mj-cs"/>
            </a:endParaRPr>
          </a:p>
          <a:p>
            <a:pPr algn="ctr" defTabSz="914400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ru-RU" altLang="ru-RU" sz="2600" b="1" i="1" dirty="0" smtClean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043608" y="4437112"/>
            <a:ext cx="7893074" cy="1785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algn="just" defTabSz="914400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Times New Roman" pitchFamily="18" charset="0"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90145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" y="21616"/>
            <a:ext cx="9143089" cy="6836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331640" y="2708920"/>
            <a:ext cx="67717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кругов Эйлера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уроках русского языка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литературного чтения» 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6022530"/>
            <a:ext cx="5560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Юлакаева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Мархава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Юнидаевна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pPr eaLnBrk="1" hangingPunct="1"/>
            <a:r>
              <a:rPr lang="ru-RU" sz="8000" smtClean="0"/>
              <a:t>Круги Эйлера</a:t>
            </a:r>
          </a:p>
        </p:txBody>
      </p:sp>
      <p:pic>
        <p:nvPicPr>
          <p:cNvPr id="2051" name="Picture 4" descr="&amp;Kcy;&amp;acy;&amp;rcy;&amp;tcy;&amp;icy;&amp;ncy;&amp;kcy;&amp;acy; 4 &amp;icy;&amp;zcy; 89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90800"/>
            <a:ext cx="381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&amp;Kcy;&amp;acy;&amp;rcy;&amp;tcy;&amp;icy;&amp;ncy;&amp;kcy;&amp;acy; 6 &amp;icy;&amp;zcy; 897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981200"/>
            <a:ext cx="3705225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010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eonhard Euler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65760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Леонард Эйлер</a:t>
            </a:r>
          </a:p>
        </p:txBody>
      </p:sp>
      <p:sp>
        <p:nvSpPr>
          <p:cNvPr id="3076" name="Прямоугольник 6"/>
          <p:cNvSpPr>
            <a:spLocks noChangeArrowheads="1"/>
          </p:cNvSpPr>
          <p:nvPr/>
        </p:nvSpPr>
        <p:spPr bwMode="auto">
          <a:xfrm>
            <a:off x="914400" y="5562600"/>
            <a:ext cx="3803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/>
              <a:t>Годы жизни 1707-1783 г.г.</a:t>
            </a: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381000" y="2133600"/>
            <a:ext cx="45720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/>
              <a:t>    </a:t>
            </a:r>
            <a:r>
              <a:rPr lang="ru-RU" sz="2400"/>
              <a:t>Швейцарский, немецкий и российский математик, внёсший значительный вклад в развитие математики, а также механики, физики, астрономии и ряда прикладных наук.</a:t>
            </a:r>
          </a:p>
        </p:txBody>
      </p:sp>
    </p:spTree>
    <p:extLst>
      <p:ext uri="{BB962C8B-B14F-4D97-AF65-F5344CB8AC3E}">
        <p14:creationId xmlns:p14="http://schemas.microsoft.com/office/powerpoint/2010/main" val="381271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3"/>
          <p:cNvSpPr>
            <a:spLocks noChangeArrowheads="1"/>
          </p:cNvSpPr>
          <p:nvPr/>
        </p:nvSpPr>
        <p:spPr bwMode="auto">
          <a:xfrm>
            <a:off x="228600" y="381000"/>
            <a:ext cx="86868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3200" b="1"/>
              <a:t>Круги Эйлера</a:t>
            </a:r>
            <a:r>
              <a:rPr lang="ru-RU" sz="3200" b="1" baseline="30000"/>
              <a:t> </a:t>
            </a:r>
            <a:r>
              <a:rPr lang="ru-RU" sz="3200"/>
              <a:t>— геометрическая схема, с помощью которой можно изобразить отношения между подмножествами, для наглядного представления.</a:t>
            </a:r>
          </a:p>
          <a:p>
            <a:pPr algn="just" eaLnBrk="1" hangingPunct="1"/>
            <a:r>
              <a:rPr lang="ru-RU" sz="3200"/>
              <a:t> </a:t>
            </a:r>
          </a:p>
        </p:txBody>
      </p:sp>
      <p:pic>
        <p:nvPicPr>
          <p:cNvPr id="4099" name="Picture 2" descr="&amp;Ncy;&amp;ocy;&amp;vcy;&amp;o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0"/>
            <a:ext cx="3886200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Прямоугольник 5"/>
          <p:cNvSpPr>
            <a:spLocks noChangeArrowheads="1"/>
          </p:cNvSpPr>
          <p:nvPr/>
        </p:nvSpPr>
        <p:spPr bwMode="auto">
          <a:xfrm>
            <a:off x="1371600" y="5638800"/>
            <a:ext cx="67135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sz="3200"/>
              <a:t>Изобретены Леонардом Эйлером.</a:t>
            </a:r>
          </a:p>
        </p:txBody>
      </p:sp>
      <p:sp>
        <p:nvSpPr>
          <p:cNvPr id="4101" name="Прямоугольник 6"/>
          <p:cNvSpPr>
            <a:spLocks noChangeArrowheads="1"/>
          </p:cNvSpPr>
          <p:nvPr/>
        </p:nvSpPr>
        <p:spPr bwMode="auto">
          <a:xfrm>
            <a:off x="4419600" y="2743200"/>
            <a:ext cx="44196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3200">
                <a:solidFill>
                  <a:srgbClr val="0070C0"/>
                </a:solidFill>
              </a:rPr>
              <a:t>Используются в математике, логике, менеджменте и других прикладных направлениях. </a:t>
            </a:r>
          </a:p>
        </p:txBody>
      </p:sp>
    </p:spTree>
    <p:extLst>
      <p:ext uri="{BB962C8B-B14F-4D97-AF65-F5344CB8AC3E}">
        <p14:creationId xmlns:p14="http://schemas.microsoft.com/office/powerpoint/2010/main" val="238239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58" t="29271" r="3360" b="30230"/>
          <a:stretch/>
        </p:blipFill>
        <p:spPr>
          <a:xfrm>
            <a:off x="251521" y="3068960"/>
            <a:ext cx="4320480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00" b="30050"/>
          <a:stretch/>
        </p:blipFill>
        <p:spPr>
          <a:xfrm>
            <a:off x="4716016" y="116632"/>
            <a:ext cx="4248472" cy="3366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778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38" t="6770" r="494" b="4731"/>
          <a:stretch/>
        </p:blipFill>
        <p:spPr>
          <a:xfrm>
            <a:off x="179511" y="0"/>
            <a:ext cx="5187685" cy="35830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864" y="3583034"/>
            <a:ext cx="5472608" cy="325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54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925" y="121267"/>
            <a:ext cx="91405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91680" y="188640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Наречие как часть речи. 4 класс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225" y="331397"/>
            <a:ext cx="99091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71600" y="1988840"/>
            <a:ext cx="3096344" cy="316835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952978"/>
            <a:ext cx="3121423" cy="31945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36320" y="5323030"/>
            <a:ext cx="1195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молоко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01434" y="5315098"/>
            <a:ext cx="11523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яблоко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49082" y="2515973"/>
            <a:ext cx="10947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весело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24089" y="4926359"/>
            <a:ext cx="872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кино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07003" y="5321419"/>
            <a:ext cx="1144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пальто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522675" y="1321951"/>
            <a:ext cx="899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окно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58573" y="1281273"/>
            <a:ext cx="1105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метро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88640"/>
            <a:ext cx="7499350" cy="1656184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3600" b="1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-49367"/>
            <a:ext cx="9144793" cy="69073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788" y="1628800"/>
            <a:ext cx="3121423" cy="31945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011" y="1628799"/>
            <a:ext cx="3121423" cy="31945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4684"/>
            <a:ext cx="1237595" cy="74987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8090" y="-62511"/>
            <a:ext cx="70583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Наречие как часть речи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4 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97267" y="2328153"/>
            <a:ext cx="15682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tx1"/>
                </a:solidFill>
              </a:rPr>
              <a:t>о</a:t>
            </a:r>
            <a:r>
              <a:rPr lang="ru-RU" sz="3200" dirty="0" smtClean="0">
                <a:solidFill>
                  <a:schemeClr val="tx1"/>
                </a:solidFill>
              </a:rPr>
              <a:t>кно</a:t>
            </a:r>
          </a:p>
          <a:p>
            <a:r>
              <a:rPr lang="ru-RU" sz="3200" dirty="0">
                <a:solidFill>
                  <a:schemeClr val="tx1"/>
                </a:solidFill>
              </a:rPr>
              <a:t>м</a:t>
            </a:r>
            <a:r>
              <a:rPr lang="ru-RU" sz="3200" dirty="0" smtClean="0">
                <a:solidFill>
                  <a:schemeClr val="tx1"/>
                </a:solidFill>
              </a:rPr>
              <a:t>олоко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яблоко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78473" y="2328153"/>
            <a:ext cx="14656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tx1"/>
                </a:solidFill>
              </a:rPr>
              <a:t>м</a:t>
            </a:r>
            <a:r>
              <a:rPr lang="ru-RU" sz="3200" dirty="0" smtClean="0">
                <a:solidFill>
                  <a:schemeClr val="tx1"/>
                </a:solidFill>
              </a:rPr>
              <a:t>етро</a:t>
            </a:r>
          </a:p>
          <a:p>
            <a:r>
              <a:rPr lang="ru-RU" sz="3200" dirty="0">
                <a:solidFill>
                  <a:schemeClr val="tx1"/>
                </a:solidFill>
              </a:rPr>
              <a:t>к</a:t>
            </a:r>
            <a:r>
              <a:rPr lang="ru-RU" sz="3200" dirty="0" smtClean="0">
                <a:solidFill>
                  <a:schemeClr val="tx1"/>
                </a:solidFill>
              </a:rPr>
              <a:t>ино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пальто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13639" y="5507173"/>
            <a:ext cx="1515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весело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43608" y="260648"/>
            <a:ext cx="7929618" cy="910454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712207"/>
              </p:ext>
            </p:extLst>
          </p:nvPr>
        </p:nvGraphicFramePr>
        <p:xfrm>
          <a:off x="1043608" y="1844824"/>
          <a:ext cx="7920880" cy="4752528"/>
        </p:xfrm>
        <a:graphic>
          <a:graphicData uri="http://schemas.openxmlformats.org/drawingml/2006/table">
            <a:tbl>
              <a:tblPr/>
              <a:tblGrid>
                <a:gridCol w="3872673"/>
                <a:gridCol w="4048207"/>
              </a:tblGrid>
              <a:tr h="475252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Заголовок 1"/>
          <p:cNvSpPr txBox="1">
            <a:spLocks/>
          </p:cNvSpPr>
          <p:nvPr/>
        </p:nvSpPr>
        <p:spPr>
          <a:xfrm>
            <a:off x="1043608" y="1268760"/>
            <a:ext cx="7929618" cy="43204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" y="-297"/>
            <a:ext cx="9126503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8" y="95122"/>
            <a:ext cx="1237595" cy="7498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5373" y="95122"/>
            <a:ext cx="4853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Звуки и буквы. 1 класс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659" y="1185564"/>
            <a:ext cx="6120680" cy="54497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55433" y="2760992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п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55433" y="3366138"/>
            <a:ext cx="487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м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55433" y="4103211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б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29710" y="2800650"/>
            <a:ext cx="4764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ж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95340" y="3450127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ш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69784" y="4192879"/>
            <a:ext cx="436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ц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29666" y="2760991"/>
            <a:ext cx="261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ч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29666" y="3385425"/>
            <a:ext cx="436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й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62918" y="4113561"/>
            <a:ext cx="5309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щ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7499350" cy="428628"/>
          </a:xfrm>
        </p:spPr>
        <p:txBody>
          <a:bodyPr>
            <a:normAutofit fontScale="90000"/>
          </a:bodyPr>
          <a:lstStyle/>
          <a:p>
            <a:pPr lvl="0" algn="ctr" eaLnBrk="1" hangingPunct="1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  <a:t/>
            </a:r>
            <a:b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</a:br>
            <a: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  <a:t/>
            </a:r>
            <a:b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</a:br>
            <a:endParaRPr lang="ru-RU" dirty="0">
              <a:solidFill>
                <a:schemeClr val="accent5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" y="-297"/>
            <a:ext cx="912650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632"/>
            <a:ext cx="1237595" cy="749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595" y="-3768"/>
            <a:ext cx="6340390" cy="11766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7229" y="1606742"/>
            <a:ext cx="6025852" cy="49685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1347" y="1916832"/>
            <a:ext cx="1516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СОРОКА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81602" y="5085184"/>
            <a:ext cx="2323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МОРОЖЕНОЕ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85210" y="3294578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ПЕНАЛ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8789" y="3899126"/>
            <a:ext cx="9660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69279" y="5740907"/>
            <a:ext cx="13949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ШАРИК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39680" y="5740907"/>
            <a:ext cx="993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29864" y="2147664"/>
            <a:ext cx="179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8789" y="5147878"/>
            <a:ext cx="1520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07790" y="59717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568683" y="5648574"/>
            <a:ext cx="204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МИХАЛКОВ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" y="-297"/>
            <a:ext cx="912650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556792"/>
            <a:ext cx="6241876" cy="50177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45" y="188640"/>
            <a:ext cx="1237595" cy="7498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10567" y="212328"/>
            <a:ext cx="61666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Собственные и нарицательные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имена существительные. 2 класс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55111" y="3429000"/>
            <a:ext cx="13949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ШАРИК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ВЕРА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2" y="2957702"/>
            <a:ext cx="1516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СОРОКА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31792" y="3725892"/>
            <a:ext cx="2323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МОРОЖЕНОЕ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9712" y="4483711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ПЕНАЛ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64144" y="2967335"/>
            <a:ext cx="179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07183" y="3725891"/>
            <a:ext cx="1520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38148" y="4464555"/>
            <a:ext cx="204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МИХАЛКОВ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0594" y="0"/>
            <a:ext cx="6840760" cy="67268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697" y="-100299"/>
            <a:ext cx="1237595" cy="7498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70594" y="0"/>
            <a:ext cx="8001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Изменение имен существительных по числам. 3 класс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3728" y="2348880"/>
            <a:ext cx="130458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молоко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Пальто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сахар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2797" y="2852936"/>
            <a:ext cx="13973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с</a:t>
            </a:r>
            <a:r>
              <a:rPr lang="ru-RU" sz="2400" b="1" dirty="0" smtClean="0">
                <a:solidFill>
                  <a:schemeClr val="tx1"/>
                </a:solidFill>
              </a:rPr>
              <a:t>иница</a:t>
            </a: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тетрадь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62694" y="2359788"/>
            <a:ext cx="159928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о</a:t>
            </a:r>
            <a:r>
              <a:rPr lang="ru-RU" sz="2400" b="1" dirty="0" smtClean="0">
                <a:solidFill>
                  <a:schemeClr val="tx1"/>
                </a:solidFill>
              </a:rPr>
              <a:t>чки</a:t>
            </a: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>
                <a:solidFill>
                  <a:schemeClr val="tx1"/>
                </a:solidFill>
              </a:rPr>
              <a:t>б</a:t>
            </a:r>
            <a:r>
              <a:rPr lang="ru-RU" sz="2400" b="1" dirty="0" smtClean="0">
                <a:solidFill>
                  <a:schemeClr val="tx1"/>
                </a:solidFill>
              </a:rPr>
              <a:t>рюки</a:t>
            </a:r>
          </a:p>
          <a:p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ножницы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22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620688"/>
            <a:ext cx="799694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27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404664"/>
            <a:ext cx="8496944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0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2492896"/>
            <a:ext cx="4032448" cy="17008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14" y="100531"/>
            <a:ext cx="1237595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77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9487" y="57069"/>
            <a:ext cx="2575792" cy="2368302"/>
          </a:xfrm>
          <a:prstGeom prst="ellipse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6798" y="85669"/>
            <a:ext cx="2555776" cy="235603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7952" y="28600"/>
            <a:ext cx="2551806" cy="2425240"/>
          </a:xfrm>
          <a:prstGeom prst="ellipse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8962" y="2076304"/>
            <a:ext cx="2724150" cy="2514600"/>
          </a:xfrm>
          <a:prstGeom prst="ellipse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4132" y="2120393"/>
            <a:ext cx="2660371" cy="2434693"/>
          </a:xfrm>
          <a:prstGeom prst="ellipse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996" y="4339023"/>
            <a:ext cx="2775888" cy="2464491"/>
          </a:xfrm>
          <a:prstGeom prst="ellipse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5348" y="4238185"/>
            <a:ext cx="2939932" cy="2591147"/>
          </a:xfrm>
          <a:prstGeom prst="ellipse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4318" y="4284538"/>
            <a:ext cx="2839682" cy="257346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4868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798" y="4117923"/>
            <a:ext cx="2775888" cy="2464491"/>
          </a:xfrm>
          <a:prstGeom prst="ellipse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6798" y="85669"/>
            <a:ext cx="2555776" cy="235603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7952" y="28600"/>
            <a:ext cx="2551806" cy="2425240"/>
          </a:xfrm>
          <a:prstGeom prst="ellipse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8296" y="4148383"/>
            <a:ext cx="2939932" cy="2591147"/>
          </a:xfrm>
          <a:prstGeom prst="ellipse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4318" y="4284538"/>
            <a:ext cx="2839682" cy="257346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2782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29983 0.2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83" y="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8 0.17639 L -0.00399 -0.031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1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62813 -0.34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06" y="-1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-0.16302 0.2664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31146 -0.595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-2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44398" y="2578053"/>
            <a:ext cx="1139369" cy="18110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30214" y="2793647"/>
            <a:ext cx="810377" cy="137986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96336" y="2438090"/>
            <a:ext cx="921716" cy="179884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105709" y="3581435"/>
            <a:ext cx="1323400" cy="3812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Павлик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92961" y="124185"/>
            <a:ext cx="2714873" cy="2707776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419153" y="1820204"/>
            <a:ext cx="2935831" cy="2888919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0435" y="3956238"/>
            <a:ext cx="2917399" cy="2901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016" y="1820204"/>
            <a:ext cx="3666869" cy="305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899" y="1818584"/>
            <a:ext cx="3504959" cy="2968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448693" y="2259897"/>
            <a:ext cx="13510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Бабушка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105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794263" y="766218"/>
            <a:ext cx="11095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Старик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485205" y="4651916"/>
            <a:ext cx="13153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Брат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24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40613" y="2793647"/>
            <a:ext cx="13153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Сестра 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2400" b="1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21261" y="221145"/>
            <a:ext cx="995622" cy="155181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39237" y="4651916"/>
            <a:ext cx="1177646" cy="172323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425" y="766218"/>
            <a:ext cx="1835463" cy="96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691" y="5348951"/>
            <a:ext cx="1512397" cy="935166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3952" y="339989"/>
            <a:ext cx="1144750" cy="85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9999" y="5350144"/>
            <a:ext cx="1988797" cy="11186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302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44398" y="2578053"/>
            <a:ext cx="1139369" cy="18110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30214" y="2793647"/>
            <a:ext cx="810377" cy="137986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96336" y="2438090"/>
            <a:ext cx="921716" cy="179884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105709" y="3581435"/>
            <a:ext cx="1323400" cy="3812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Павлик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92961" y="124185"/>
            <a:ext cx="2714873" cy="2707776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419153" y="1820204"/>
            <a:ext cx="2935831" cy="2888919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0435" y="3956238"/>
            <a:ext cx="2917399" cy="2901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016" y="1820204"/>
            <a:ext cx="3666869" cy="305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2899" y="1818584"/>
            <a:ext cx="3219581" cy="2968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448693" y="2259897"/>
            <a:ext cx="13510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Бабушка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105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794263" y="766218"/>
            <a:ext cx="11095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Старик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485205" y="4651916"/>
            <a:ext cx="13153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Брат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24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40613" y="2793647"/>
            <a:ext cx="13153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Сестра </a:t>
            </a:r>
          </a:p>
          <a:p>
            <a:r>
              <a:rPr lang="ru-RU" sz="2400" b="1" dirty="0" smtClean="0">
                <a:solidFill>
                  <a:srgbClr val="002060"/>
                </a:solidFill>
                <a:ea typeface="+mj-ea"/>
                <a:cs typeface="+mj-cs"/>
              </a:rPr>
              <a:t>Павлика</a:t>
            </a:r>
            <a:endParaRPr lang="ru-RU" sz="2400" b="1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21261" y="221145"/>
            <a:ext cx="995622" cy="155181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39237" y="4651916"/>
            <a:ext cx="1177646" cy="172323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6130" y="3956238"/>
            <a:ext cx="1835463" cy="96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2935" y="1726859"/>
            <a:ext cx="1512397" cy="935166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4312" y="2831961"/>
            <a:ext cx="1144750" cy="85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8060" y="2815786"/>
            <a:ext cx="1988797" cy="11186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вал 2"/>
          <p:cNvSpPr/>
          <p:nvPr/>
        </p:nvSpPr>
        <p:spPr>
          <a:xfrm>
            <a:off x="179512" y="124185"/>
            <a:ext cx="8964488" cy="6733814"/>
          </a:xfrm>
          <a:prstGeom prst="ellipse">
            <a:avLst/>
          </a:prstGeom>
          <a:noFill/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accent2">
                    <a:lumMod val="75000"/>
                  </a:schemeClr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72900" y="4647415"/>
            <a:ext cx="309587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>
                  <a:solidFill>
                    <a:schemeClr val="accent2">
                      <a:lumMod val="7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пожалуйста</a:t>
            </a:r>
            <a:endParaRPr lang="ru-RU" sz="3600" b="1" cap="none" spc="0" dirty="0">
              <a:ln w="11430">
                <a:solidFill>
                  <a:schemeClr val="accent2">
                    <a:lumMod val="75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094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9350" cy="428628"/>
          </a:xfrm>
        </p:spPr>
        <p:txBody>
          <a:bodyPr>
            <a:normAutofit fontScale="90000"/>
          </a:bodyPr>
          <a:lstStyle/>
          <a:p>
            <a:pPr lvl="0" algn="ctr" eaLnBrk="1" hangingPunct="1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  <a:t/>
            </a:r>
            <a:b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</a:br>
            <a: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  <a:t/>
            </a:r>
            <a:br>
              <a:rPr lang="ru-RU" altLang="ru-RU" sz="27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MS Gothic" pitchFamily="49" charset="-128"/>
                <a:cs typeface="Times New Roman" pitchFamily="18" charset="0"/>
              </a:rPr>
            </a:b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" y="-297"/>
            <a:ext cx="9126503" cy="68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05" y="259954"/>
            <a:ext cx="1237595" cy="7498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981" y="221440"/>
            <a:ext cx="6376969" cy="7498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954" y="4572006"/>
            <a:ext cx="3575887" cy="1702520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2443621" y="780349"/>
            <a:ext cx="4442981" cy="4288292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6146" y="1338468"/>
            <a:ext cx="2207209" cy="1879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8738" y="3155479"/>
            <a:ext cx="1745927" cy="173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003" y="5143772"/>
            <a:ext cx="1196215" cy="12126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74" y="3390828"/>
            <a:ext cx="2251743" cy="14996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969" y="3205700"/>
            <a:ext cx="845719" cy="7886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81" y="3205700"/>
            <a:ext cx="844375" cy="5662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7262" y="4511553"/>
            <a:ext cx="1482951" cy="210702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1470" y="3960283"/>
            <a:ext cx="1695036" cy="231424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156" y="5324831"/>
            <a:ext cx="2739154" cy="100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7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933E-6 3.7037E-7 L -0.09333 -0.338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6" y="-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342E-6 -3.7037E-6 L 0.30126 0.011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3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19 -0.16551 L -0.2809 -0.2391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3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66712E-7 -2.59259E-6 L -0.2552 -0.1303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8" y="-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21949E-6 -4.44444E-6 L -0.00684 -0.394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84" y="4983775"/>
            <a:ext cx="2777113" cy="1322215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1060167" y="1166439"/>
            <a:ext cx="4823895" cy="4288292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9464" y="5117405"/>
            <a:ext cx="1196215" cy="12126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063" y="5142499"/>
            <a:ext cx="2108044" cy="1403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6224" y="3991747"/>
            <a:ext cx="1695036" cy="231424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3747" y="1129206"/>
            <a:ext cx="4740634" cy="436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4608" y="442912"/>
            <a:ext cx="1745927" cy="173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81536" y="563162"/>
            <a:ext cx="1128835" cy="5775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153" b="1" dirty="0">
                <a:ea typeface="+mj-ea"/>
                <a:cs typeface="+mj-cs"/>
              </a:rPr>
              <a:t>Вова</a:t>
            </a:r>
            <a:r>
              <a:rPr lang="ru-RU" sz="2102" b="1" dirty="0">
                <a:ea typeface="+mj-ea"/>
                <a:cs typeface="+mj-cs"/>
              </a:rPr>
              <a:t> </a:t>
            </a:r>
            <a:endParaRPr lang="ru-RU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670536" y="628113"/>
            <a:ext cx="1445891" cy="501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3083" y="442912"/>
            <a:ext cx="3945930" cy="3945930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674" y="2860185"/>
            <a:ext cx="843912" cy="565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977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9503E-6 1.11022E-16 L 0.33105 -0.389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53" y="-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 -0.03287 L -0.25171 -0.223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43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9638E-6 -4.44444E-6 L -0.03846 -0.44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" y="-2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5996E-7 -2.22222E-6 L -0.67761 0.0817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81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19 -0.16551 L -0.19122 -0.249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59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46694E-6 -4.81481E-6 L 0.45523 0.121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54" y="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565" y="425953"/>
            <a:ext cx="1005192" cy="131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1511400" y="650470"/>
            <a:ext cx="4932403" cy="4028556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17277" y="2440223"/>
            <a:ext cx="1745927" cy="1735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6381" y="650470"/>
            <a:ext cx="4827278" cy="3953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3205" y="2653185"/>
            <a:ext cx="5002298" cy="381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176381" y="2719507"/>
            <a:ext cx="2023547" cy="11764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9459" y="4688404"/>
            <a:ext cx="1632061" cy="1536177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4979" y="1188762"/>
            <a:ext cx="1180511" cy="111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535966" y="918091"/>
            <a:ext cx="1746216" cy="1735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551026" y="513774"/>
            <a:ext cx="1029449" cy="4696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52" b="1" dirty="0">
                <a:solidFill>
                  <a:schemeClr val="tx1"/>
                </a:solidFill>
              </a:rPr>
              <a:t>Вадик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5297" y="2042598"/>
            <a:ext cx="1062189" cy="79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3803" y="1136077"/>
            <a:ext cx="1062189" cy="79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1520" y="4408139"/>
            <a:ext cx="1783855" cy="1816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0241" y="1910576"/>
            <a:ext cx="872964" cy="389137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52" b="1" dirty="0"/>
              <a:t>Вова</a:t>
            </a:r>
            <a:endParaRPr lang="ru-RU" sz="4204" b="1" dirty="0"/>
          </a:p>
        </p:txBody>
      </p:sp>
    </p:spTree>
    <p:extLst>
      <p:ext uri="{BB962C8B-B14F-4D97-AF65-F5344CB8AC3E}">
        <p14:creationId xmlns:p14="http://schemas.microsoft.com/office/powerpoint/2010/main" val="170932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" y="-297"/>
            <a:ext cx="912650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53" y="-1"/>
            <a:ext cx="9141504" cy="6853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5678</TotalTime>
  <Words>887</Words>
  <Application>Microsoft Office PowerPoint</Application>
  <PresentationFormat>Экран (4:3)</PresentationFormat>
  <Paragraphs>143</Paragraphs>
  <Slides>24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MS Gothic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Круги Эйлера</vt:lpstr>
      <vt:lpstr>Леонард Эйлер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Павлик</vt:lpstr>
      <vt:lpstr>Павлик</vt:lpstr>
      <vt:lpstr>  </vt:lpstr>
      <vt:lpstr>Презентация PowerPoint</vt:lpstr>
      <vt:lpstr>Презентация PowerPoint</vt:lpstr>
      <vt:lpstr>Вова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Аттестация</dc:title>
  <dc:creator>User User</dc:creator>
  <cp:lastModifiedBy>Диана</cp:lastModifiedBy>
  <cp:revision>493</cp:revision>
  <cp:lastPrinted>1601-01-01T00:00:00Z</cp:lastPrinted>
  <dcterms:created xsi:type="dcterms:W3CDTF">2010-08-04T11:06:49Z</dcterms:created>
  <dcterms:modified xsi:type="dcterms:W3CDTF">2021-03-18T15:37:11Z</dcterms:modified>
</cp:coreProperties>
</file>