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1" r:id="rId3"/>
    <p:sldId id="271" r:id="rId4"/>
    <p:sldId id="260" r:id="rId5"/>
    <p:sldId id="264" r:id="rId6"/>
    <p:sldId id="267" r:id="rId7"/>
    <p:sldId id="266" r:id="rId8"/>
    <p:sldId id="270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3959"/>
    <a:srgbClr val="89E185"/>
    <a:srgbClr val="F26053"/>
    <a:srgbClr val="F7FA6C"/>
    <a:srgbClr val="F8BD6E"/>
    <a:srgbClr val="FB8D6B"/>
    <a:srgbClr val="FBC1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8" autoAdjust="0"/>
    <p:restoredTop sz="94660"/>
  </p:normalViewPr>
  <p:slideViewPr>
    <p:cSldViewPr snapToGrid="0">
      <p:cViewPr varScale="1">
        <p:scale>
          <a:sx n="155" d="100"/>
          <a:sy n="155" d="100"/>
        </p:scale>
        <p:origin x="58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16E2-E97C-4052-82E3-2B326A50FBD5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1D4E8-96D7-4661-ABF4-34F9BD8846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301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36670" y="2013046"/>
            <a:ext cx="6731329" cy="1036973"/>
          </a:xfrm>
          <a:solidFill>
            <a:srgbClr val="F15B4D"/>
          </a:solidFill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36670" y="3162650"/>
            <a:ext cx="6731329" cy="494950"/>
          </a:xfrm>
          <a:solidFill>
            <a:srgbClr val="F15B4D"/>
          </a:solidFill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Circe Bold" panose="020B0602020203020203" pitchFamily="34" charset="-5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1614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947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6774295" cy="962210"/>
          </a:xfrm>
          <a:solidFill>
            <a:srgbClr val="F15B4D"/>
          </a:solidFill>
        </p:spPr>
        <p:txBody>
          <a:bodyPr anchor="b"/>
          <a:lstStyle>
            <a:lvl1pPr>
              <a:defRPr sz="6000"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2814102"/>
            <a:ext cx="6767945" cy="1500187"/>
          </a:xfrm>
          <a:solidFill>
            <a:srgbClr val="F15B4D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957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785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7007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494" y="1767211"/>
            <a:ext cx="9821854" cy="1325563"/>
          </a:xfrm>
          <a:solidFill>
            <a:srgbClr val="F15B4D"/>
          </a:solidFill>
        </p:spPr>
        <p:txBody>
          <a:bodyPr/>
          <a:lstStyle>
            <a:lvl1pPr>
              <a:defRPr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7094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369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 sz="2800"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 sz="2400"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 sz="2000"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 sz="2000">
                <a:solidFill>
                  <a:srgbClr val="373C59"/>
                </a:solidFill>
                <a:latin typeface="Circe" panose="020B0502020203020203" pitchFamily="34" charset="-5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539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89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1105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035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A077D94B-BF89-489D-BAD4-4AE303AD1D2C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A1FC7B6-D8A9-4357-BB31-C7F96C1AF3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540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5951" y="795905"/>
            <a:ext cx="6731329" cy="1739557"/>
          </a:xfrm>
        </p:spPr>
        <p:txBody>
          <a:bodyPr>
            <a:noAutofit/>
          </a:bodyPr>
          <a:lstStyle/>
          <a:p>
            <a:r>
              <a:rPr lang="ru-RU" sz="4000" b="1" dirty="0" smtClean="0"/>
              <a:t>Аттестация педагогических работников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086" y="2588741"/>
            <a:ext cx="8507628" cy="420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91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371600" y="571500"/>
            <a:ext cx="8978900" cy="814265"/>
          </a:xfrm>
          <a:prstGeom prst="roundRect">
            <a:avLst/>
          </a:prstGeom>
          <a:solidFill>
            <a:srgbClr val="F2605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Процедура аттестации педагогических работник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</a:rPr>
              <a:t>(срок предоставления услуги 60 календарных дней)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80685" y="1930033"/>
            <a:ext cx="3773854" cy="965199"/>
          </a:xfrm>
          <a:prstGeom prst="roundRect">
            <a:avLst/>
          </a:prstGeom>
          <a:solidFill>
            <a:srgbClr val="F2605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Электронное портфолио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585731" y="1930033"/>
            <a:ext cx="3773854" cy="965199"/>
          </a:xfrm>
          <a:prstGeom prst="roundRect">
            <a:avLst/>
          </a:prstGeom>
          <a:solidFill>
            <a:srgbClr val="3139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</a:rPr>
              <a:t>Компьютерное тестирование</a:t>
            </a:r>
          </a:p>
        </p:txBody>
      </p:sp>
      <p:cxnSp>
        <p:nvCxnSpPr>
          <p:cNvPr id="7" name="Прямая со стрелкой 6"/>
          <p:cNvCxnSpPr>
            <a:stCxn id="3" idx="2"/>
            <a:endCxn id="10" idx="0"/>
          </p:cNvCxnSpPr>
          <p:nvPr/>
        </p:nvCxnSpPr>
        <p:spPr>
          <a:xfrm flipH="1">
            <a:off x="3267612" y="1385765"/>
            <a:ext cx="2593438" cy="5442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2"/>
            <a:endCxn id="11" idx="0"/>
          </p:cNvCxnSpPr>
          <p:nvPr/>
        </p:nvCxnSpPr>
        <p:spPr>
          <a:xfrm>
            <a:off x="5861050" y="1385765"/>
            <a:ext cx="2611608" cy="5442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Скругленный прямоугольник 36"/>
          <p:cNvSpPr/>
          <p:nvPr/>
        </p:nvSpPr>
        <p:spPr>
          <a:xfrm>
            <a:off x="1706001" y="3184890"/>
            <a:ext cx="3105052" cy="932964"/>
          </a:xfrm>
          <a:prstGeom prst="roundRect">
            <a:avLst/>
          </a:prstGeom>
          <a:solidFill>
            <a:srgbClr val="F2605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90 баллов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911047" y="3184890"/>
            <a:ext cx="3105052" cy="932964"/>
          </a:xfrm>
          <a:prstGeom prst="roundRect">
            <a:avLst/>
          </a:prstGeom>
          <a:solidFill>
            <a:srgbClr val="3139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50 баллов</a:t>
            </a:r>
            <a:endParaRPr lang="ru-RU" sz="3200" dirty="0">
              <a:solidFill>
                <a:schemeClr val="bg1"/>
              </a:solidFill>
            </a:endParaRPr>
          </a:p>
        </p:txBody>
      </p:sp>
      <p:cxnSp>
        <p:nvCxnSpPr>
          <p:cNvPr id="41" name="Прямая со стрелкой 40"/>
          <p:cNvCxnSpPr>
            <a:stCxn id="10" idx="2"/>
            <a:endCxn id="37" idx="0"/>
          </p:cNvCxnSpPr>
          <p:nvPr/>
        </p:nvCxnSpPr>
        <p:spPr>
          <a:xfrm flipH="1">
            <a:off x="3258527" y="2895232"/>
            <a:ext cx="9085" cy="2896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11" idx="2"/>
            <a:endCxn id="38" idx="0"/>
          </p:cNvCxnSpPr>
          <p:nvPr/>
        </p:nvCxnSpPr>
        <p:spPr>
          <a:xfrm flipH="1">
            <a:off x="8463573" y="2895232"/>
            <a:ext cx="9085" cy="2896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2719143" y="4802554"/>
            <a:ext cx="6283814" cy="938823"/>
          </a:xfrm>
          <a:prstGeom prst="roundRect">
            <a:avLst/>
          </a:prstGeom>
          <a:solidFill>
            <a:srgbClr val="F2605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</a:rPr>
              <a:t>Распоряжение об установлении / отказе установлении категории </a:t>
            </a:r>
          </a:p>
        </p:txBody>
      </p:sp>
      <p:cxnSp>
        <p:nvCxnSpPr>
          <p:cNvPr id="46" name="Прямая со стрелкой 45"/>
          <p:cNvCxnSpPr>
            <a:stCxn id="37" idx="2"/>
            <a:endCxn id="44" idx="0"/>
          </p:cNvCxnSpPr>
          <p:nvPr/>
        </p:nvCxnSpPr>
        <p:spPr>
          <a:xfrm>
            <a:off x="3258527" y="4117854"/>
            <a:ext cx="2602523" cy="6847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stCxn id="38" idx="2"/>
            <a:endCxn id="44" idx="0"/>
          </p:cNvCxnSpPr>
          <p:nvPr/>
        </p:nvCxnSpPr>
        <p:spPr>
          <a:xfrm flipH="1">
            <a:off x="5861050" y="4117854"/>
            <a:ext cx="2602523" cy="6847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80767" y="6025176"/>
            <a:ext cx="10953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*Отказ от сдачи </a:t>
            </a:r>
            <a:r>
              <a:rPr lang="ru-RU" dirty="0" err="1" smtClean="0">
                <a:solidFill>
                  <a:srgbClr val="FF0000"/>
                </a:solidFill>
              </a:rPr>
              <a:t>компюютерного</a:t>
            </a:r>
            <a:r>
              <a:rPr lang="ru-RU" dirty="0" smtClean="0">
                <a:solidFill>
                  <a:srgbClr val="FF0000"/>
                </a:solidFill>
              </a:rPr>
              <a:t> тестирования не является основанием для отказа в установлении категории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09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371600" y="596900"/>
            <a:ext cx="8978900" cy="692150"/>
          </a:xfrm>
          <a:prstGeom prst="roundRect">
            <a:avLst/>
          </a:prstGeom>
          <a:solidFill>
            <a:srgbClr val="F2605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Электронное </a:t>
            </a:r>
            <a:r>
              <a:rPr lang="ru-RU" sz="2800" dirty="0" smtClean="0">
                <a:solidFill>
                  <a:schemeClr val="bg1"/>
                </a:solidFill>
              </a:rPr>
              <a:t>портфолио и подача заявления</a:t>
            </a:r>
            <a:endParaRPr lang="ru-RU" sz="2800" dirty="0" smtClean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059" y="1464275"/>
            <a:ext cx="4687386" cy="18375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579" y="3375453"/>
            <a:ext cx="3703889" cy="3337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1899" y="1464275"/>
            <a:ext cx="3024187" cy="42111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2914" y="1464275"/>
            <a:ext cx="2935172" cy="25940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7589" y="4233523"/>
            <a:ext cx="3980497" cy="216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415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371600" y="596900"/>
            <a:ext cx="8978900" cy="692150"/>
          </a:xfrm>
          <a:prstGeom prst="roundRect">
            <a:avLst/>
          </a:prstGeom>
          <a:solidFill>
            <a:srgbClr val="F2605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Электронное портфолио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371600" y="1705707"/>
            <a:ext cx="1890346" cy="914400"/>
          </a:xfrm>
          <a:prstGeom prst="roundRect">
            <a:avLst/>
          </a:prstGeom>
          <a:solidFill>
            <a:srgbClr val="00B05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Регистрация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726106" y="1705706"/>
            <a:ext cx="1890346" cy="914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Заполнение личного кабинета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080612" y="1705706"/>
            <a:ext cx="1911595" cy="914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Заполнение сведений о наградах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8460154" y="1705706"/>
            <a:ext cx="1890346" cy="914401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квалификационной категории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531519" y="3792902"/>
            <a:ext cx="2610686" cy="10531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Подача заявления на </a:t>
            </a:r>
            <a:r>
              <a:rPr lang="ru-RU" dirty="0" smtClean="0"/>
              <a:t>аттестацию педагогических работников</a:t>
            </a:r>
            <a:endParaRPr lang="ru-RU" dirty="0" smtClean="0"/>
          </a:p>
        </p:txBody>
      </p:sp>
      <p:cxnSp>
        <p:nvCxnSpPr>
          <p:cNvPr id="5" name="Прямая со стрелкой 4"/>
          <p:cNvCxnSpPr>
            <a:stCxn id="2" idx="3"/>
            <a:endCxn id="22" idx="1"/>
          </p:cNvCxnSpPr>
          <p:nvPr/>
        </p:nvCxnSpPr>
        <p:spPr>
          <a:xfrm>
            <a:off x="3261946" y="2162907"/>
            <a:ext cx="464160" cy="0"/>
          </a:xfrm>
          <a:prstGeom prst="straightConnector1">
            <a:avLst/>
          </a:prstGeom>
          <a:ln>
            <a:solidFill>
              <a:srgbClr val="313959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22" idx="3"/>
            <a:endCxn id="23" idx="1"/>
          </p:cNvCxnSpPr>
          <p:nvPr/>
        </p:nvCxnSpPr>
        <p:spPr>
          <a:xfrm>
            <a:off x="5616452" y="2162907"/>
            <a:ext cx="464160" cy="0"/>
          </a:xfrm>
          <a:prstGeom prst="straightConnector1">
            <a:avLst/>
          </a:prstGeom>
          <a:ln>
            <a:solidFill>
              <a:srgbClr val="313959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23" idx="3"/>
            <a:endCxn id="24" idx="1"/>
          </p:cNvCxnSpPr>
          <p:nvPr/>
        </p:nvCxnSpPr>
        <p:spPr>
          <a:xfrm>
            <a:off x="7992207" y="2162907"/>
            <a:ext cx="467947" cy="0"/>
          </a:xfrm>
          <a:prstGeom prst="straightConnector1">
            <a:avLst/>
          </a:prstGeom>
          <a:ln>
            <a:solidFill>
              <a:srgbClr val="313959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1" name="Скругленный прямоугольник 30"/>
          <p:cNvSpPr/>
          <p:nvPr/>
        </p:nvSpPr>
        <p:spPr>
          <a:xfrm>
            <a:off x="7510327" y="3862260"/>
            <a:ext cx="2926313" cy="914401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Получение результата оценивания портфолио </a:t>
            </a:r>
          </a:p>
          <a:p>
            <a:pPr algn="ctr"/>
            <a:r>
              <a:rPr lang="ru-RU" dirty="0" smtClean="0"/>
              <a:t>(90 баллов)</a:t>
            </a:r>
          </a:p>
        </p:txBody>
      </p:sp>
      <p:cxnSp>
        <p:nvCxnSpPr>
          <p:cNvPr id="33" name="Прямая со стрелкой 32"/>
          <p:cNvCxnSpPr>
            <a:stCxn id="25" idx="3"/>
            <a:endCxn id="31" idx="1"/>
          </p:cNvCxnSpPr>
          <p:nvPr/>
        </p:nvCxnSpPr>
        <p:spPr>
          <a:xfrm>
            <a:off x="7142205" y="4319461"/>
            <a:ext cx="368122" cy="0"/>
          </a:xfrm>
          <a:prstGeom prst="straightConnector1">
            <a:avLst/>
          </a:prstGeom>
          <a:ln>
            <a:solidFill>
              <a:srgbClr val="313959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Скругленный прямоугольник 36"/>
          <p:cNvSpPr/>
          <p:nvPr/>
        </p:nvSpPr>
        <p:spPr>
          <a:xfrm>
            <a:off x="1371600" y="3565638"/>
            <a:ext cx="2074984" cy="554895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Первая категория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1371600" y="4423263"/>
            <a:ext cx="2074985" cy="568084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Высшая категория</a:t>
            </a:r>
          </a:p>
        </p:txBody>
      </p:sp>
      <p:cxnSp>
        <p:nvCxnSpPr>
          <p:cNvPr id="49" name="Соединительная линия уступом 48"/>
          <p:cNvCxnSpPr>
            <a:stCxn id="24" idx="3"/>
            <a:endCxn id="37" idx="1"/>
          </p:cNvCxnSpPr>
          <p:nvPr/>
        </p:nvCxnSpPr>
        <p:spPr>
          <a:xfrm flipH="1">
            <a:off x="1371600" y="2162907"/>
            <a:ext cx="8978900" cy="1680179"/>
          </a:xfrm>
          <a:prstGeom prst="bentConnector5">
            <a:avLst>
              <a:gd name="adj1" fmla="val -2546"/>
              <a:gd name="adj2" fmla="val 55349"/>
              <a:gd name="adj3" fmla="val 102546"/>
            </a:avLst>
          </a:prstGeom>
          <a:ln>
            <a:solidFill>
              <a:srgbClr val="313959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Соединительная линия уступом 50"/>
          <p:cNvCxnSpPr>
            <a:stCxn id="24" idx="3"/>
            <a:endCxn id="38" idx="1"/>
          </p:cNvCxnSpPr>
          <p:nvPr/>
        </p:nvCxnSpPr>
        <p:spPr>
          <a:xfrm flipH="1">
            <a:off x="1371600" y="2162907"/>
            <a:ext cx="8978900" cy="2544398"/>
          </a:xfrm>
          <a:prstGeom prst="bentConnector5">
            <a:avLst>
              <a:gd name="adj1" fmla="val -2546"/>
              <a:gd name="adj2" fmla="val 36816"/>
              <a:gd name="adj3" fmla="val 102546"/>
            </a:avLst>
          </a:prstGeom>
          <a:ln>
            <a:solidFill>
              <a:srgbClr val="313959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Соединительная линия уступом 53"/>
          <p:cNvCxnSpPr>
            <a:stCxn id="37" idx="3"/>
            <a:endCxn id="25" idx="1"/>
          </p:cNvCxnSpPr>
          <p:nvPr/>
        </p:nvCxnSpPr>
        <p:spPr>
          <a:xfrm>
            <a:off x="3446584" y="3843086"/>
            <a:ext cx="1084935" cy="476375"/>
          </a:xfrm>
          <a:prstGeom prst="bentConnector3">
            <a:avLst/>
          </a:prstGeom>
          <a:ln>
            <a:solidFill>
              <a:srgbClr val="313959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Соединительная линия уступом 55"/>
          <p:cNvCxnSpPr>
            <a:stCxn id="38" idx="3"/>
            <a:endCxn id="25" idx="1"/>
          </p:cNvCxnSpPr>
          <p:nvPr/>
        </p:nvCxnSpPr>
        <p:spPr>
          <a:xfrm flipV="1">
            <a:off x="3446585" y="4319461"/>
            <a:ext cx="1084934" cy="387844"/>
          </a:xfrm>
          <a:prstGeom prst="bentConnector3">
            <a:avLst/>
          </a:prstGeom>
          <a:ln>
            <a:solidFill>
              <a:srgbClr val="313959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1600" y="5130062"/>
            <a:ext cx="964602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*</a:t>
            </a:r>
            <a:r>
              <a:rPr lang="ru-RU" sz="1400" dirty="0">
                <a:solidFill>
                  <a:srgbClr val="FF0000"/>
                </a:solidFill>
              </a:rPr>
              <a:t>Педагогические работники, имеющие ученые степени, государственные награды, начинающиеся со слов «Заслуженный», «Народный», полученные за достижения в педагогической деятельности, ставшие победителями республиканских профессиональных конкурсов «Учитель года», «Воспитатель года», победители всероссийских профессиональных конкурсов в межаттестационный период, проходят аттестацию по упрощенным формам и процедурам. Указанные педагогические работники освобождаются от прохождения процедуры всестороннего анализа профессиональной деятельности педагогических работников и считаются набравшими за эту процедуру максимально установленное количество </a:t>
            </a:r>
            <a:r>
              <a:rPr lang="ru-RU" sz="1400" dirty="0" smtClean="0">
                <a:solidFill>
                  <a:srgbClr val="FF0000"/>
                </a:solidFill>
              </a:rPr>
              <a:t>баллов для 1 категории – 80 баллов</a:t>
            </a:r>
            <a:endParaRPr lang="ru-RU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31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1371600" y="596900"/>
            <a:ext cx="8978900" cy="692150"/>
          </a:xfrm>
          <a:prstGeom prst="roundRect">
            <a:avLst/>
          </a:prstGeom>
          <a:solidFill>
            <a:srgbClr val="3139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Компьютерное тестирование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371600" y="1885706"/>
            <a:ext cx="2558562" cy="1199241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Изучение НПА о порядке проведения тестирования </a:t>
            </a:r>
            <a:r>
              <a:rPr lang="ru-RU" sz="1400" dirty="0" smtClean="0"/>
              <a:t>(положение о тестировании)</a:t>
            </a:r>
            <a:endParaRPr lang="ru-RU" sz="1400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581769" y="1885707"/>
            <a:ext cx="2558562" cy="11992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Выбор даты и времени для прохождения </a:t>
            </a:r>
            <a:r>
              <a:rPr lang="ru-RU" dirty="0" smtClean="0"/>
              <a:t>тестирования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371600" y="4181652"/>
            <a:ext cx="3490546" cy="1199241"/>
          </a:xfrm>
          <a:prstGeom prst="roundRect">
            <a:avLst/>
          </a:prstGeom>
          <a:solidFill>
            <a:srgbClr val="89E185"/>
          </a:solidFill>
          <a:ln>
            <a:solidFill>
              <a:srgbClr val="89E1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Получение результатов </a:t>
            </a:r>
            <a:r>
              <a:rPr lang="ru-RU" dirty="0" smtClean="0">
                <a:solidFill>
                  <a:schemeClr val="bg1"/>
                </a:solidFill>
              </a:rPr>
              <a:t>компьютерного тестирования</a:t>
            </a:r>
            <a:endParaRPr lang="ru-RU" dirty="0">
              <a:solidFill>
                <a:schemeClr val="bg1"/>
              </a:solidFill>
            </a:endParaRPr>
          </a:p>
          <a:p>
            <a:pPr algn="ctr"/>
            <a:r>
              <a:rPr lang="ru-RU" dirty="0" smtClean="0"/>
              <a:t>(50 баллов) 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791938" y="1544595"/>
            <a:ext cx="2558562" cy="1686697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День проведения тестирования </a:t>
            </a:r>
          </a:p>
          <a:p>
            <a:pPr algn="ctr"/>
            <a:r>
              <a:rPr lang="ru-RU" sz="1000" dirty="0" smtClean="0"/>
              <a:t>(в установленный день по документу удостоверяющему личность с получением электронного протокола по результатам экзамена и размещением результатов экзамена (протокола) на официальном сайте ЦОКО)</a:t>
            </a:r>
            <a:endParaRPr lang="ru-RU" sz="1000" dirty="0"/>
          </a:p>
        </p:txBody>
      </p:sp>
      <p:cxnSp>
        <p:nvCxnSpPr>
          <p:cNvPr id="30" name="Прямая со стрелкой 29"/>
          <p:cNvCxnSpPr>
            <a:stCxn id="15" idx="3"/>
            <a:endCxn id="16" idx="1"/>
          </p:cNvCxnSpPr>
          <p:nvPr/>
        </p:nvCxnSpPr>
        <p:spPr>
          <a:xfrm>
            <a:off x="3930162" y="2485327"/>
            <a:ext cx="651607" cy="0"/>
          </a:xfrm>
          <a:prstGeom prst="straightConnector1">
            <a:avLst/>
          </a:prstGeom>
          <a:ln>
            <a:solidFill>
              <a:srgbClr val="F26053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6" idx="3"/>
            <a:endCxn id="18" idx="1"/>
          </p:cNvCxnSpPr>
          <p:nvPr/>
        </p:nvCxnSpPr>
        <p:spPr>
          <a:xfrm flipV="1">
            <a:off x="7140331" y="2387944"/>
            <a:ext cx="651607" cy="97383"/>
          </a:xfrm>
          <a:prstGeom prst="straightConnector1">
            <a:avLst/>
          </a:prstGeom>
          <a:ln>
            <a:solidFill>
              <a:srgbClr val="F26053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Соединительная линия уступом 34"/>
          <p:cNvCxnSpPr>
            <a:stCxn id="18" idx="3"/>
            <a:endCxn id="17" idx="1"/>
          </p:cNvCxnSpPr>
          <p:nvPr/>
        </p:nvCxnSpPr>
        <p:spPr>
          <a:xfrm flipH="1">
            <a:off x="1371600" y="2387944"/>
            <a:ext cx="8978900" cy="2393329"/>
          </a:xfrm>
          <a:prstGeom prst="bentConnector5">
            <a:avLst>
              <a:gd name="adj1" fmla="val -2546"/>
              <a:gd name="adj2" fmla="val 55092"/>
              <a:gd name="adj3" fmla="val 102546"/>
            </a:avLst>
          </a:prstGeom>
          <a:ln>
            <a:solidFill>
              <a:srgbClr val="F26053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050" y="3992853"/>
            <a:ext cx="2908044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1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71600" y="596900"/>
            <a:ext cx="8978900" cy="692150"/>
          </a:xfrm>
          <a:prstGeom prst="roundRect">
            <a:avLst/>
          </a:prstGeom>
          <a:solidFill>
            <a:srgbClr val="3139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</a:rPr>
              <a:t>Компьютерное тестирование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371600" y="2013438"/>
            <a:ext cx="8006862" cy="394774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Программа </a:t>
            </a:r>
            <a:r>
              <a:rPr lang="ru-RU" dirty="0">
                <a:solidFill>
                  <a:schemeClr val="tx1"/>
                </a:solidFill>
              </a:rPr>
              <a:t>тестирования включает оценку </a:t>
            </a:r>
            <a:r>
              <a:rPr lang="ru-RU" dirty="0" smtClean="0">
                <a:solidFill>
                  <a:schemeClr val="tx1"/>
                </a:solidFill>
              </a:rPr>
              <a:t>знаний:</a:t>
            </a:r>
          </a:p>
          <a:p>
            <a:r>
              <a:rPr lang="ru-RU" dirty="0" smtClean="0">
                <a:solidFill>
                  <a:srgbClr val="313959"/>
                </a:solidFill>
              </a:rPr>
              <a:t>Общепрофессиональные компетенции;</a:t>
            </a:r>
          </a:p>
          <a:p>
            <a:r>
              <a:rPr lang="ru-RU" dirty="0">
                <a:solidFill>
                  <a:srgbClr val="313959"/>
                </a:solidFill>
              </a:rPr>
              <a:t>Н</a:t>
            </a:r>
            <a:r>
              <a:rPr lang="ru-RU" dirty="0" smtClean="0">
                <a:solidFill>
                  <a:srgbClr val="313959"/>
                </a:solidFill>
              </a:rPr>
              <a:t>ормативно-правового </a:t>
            </a:r>
            <a:r>
              <a:rPr lang="ru-RU" dirty="0">
                <a:solidFill>
                  <a:srgbClr val="313959"/>
                </a:solidFill>
              </a:rPr>
              <a:t>обеспечения образовательного </a:t>
            </a:r>
            <a:r>
              <a:rPr lang="ru-RU" dirty="0" smtClean="0">
                <a:solidFill>
                  <a:srgbClr val="313959"/>
                </a:solidFill>
              </a:rPr>
              <a:t>процесса;</a:t>
            </a:r>
          </a:p>
          <a:p>
            <a:r>
              <a:rPr lang="ru-RU" dirty="0" smtClean="0">
                <a:solidFill>
                  <a:srgbClr val="313959"/>
                </a:solidFill>
              </a:rPr>
              <a:t>Методические компетенции;</a:t>
            </a:r>
          </a:p>
          <a:p>
            <a:r>
              <a:rPr lang="ru-RU" dirty="0" smtClean="0">
                <a:solidFill>
                  <a:srgbClr val="313959"/>
                </a:solidFill>
              </a:rPr>
              <a:t>Психолого-педагогические компетенции</a:t>
            </a:r>
            <a:r>
              <a:rPr lang="en-US" dirty="0" smtClean="0">
                <a:solidFill>
                  <a:srgbClr val="313959"/>
                </a:solidFill>
              </a:rPr>
              <a:t> </a:t>
            </a:r>
            <a:r>
              <a:rPr lang="ru-RU" dirty="0" smtClean="0">
                <a:solidFill>
                  <a:srgbClr val="313959"/>
                </a:solidFill>
              </a:rPr>
              <a:t>и коммуникативные компетенции;</a:t>
            </a:r>
          </a:p>
          <a:p>
            <a:r>
              <a:rPr lang="ru-RU" dirty="0" smtClean="0">
                <a:solidFill>
                  <a:srgbClr val="313959"/>
                </a:solidFill>
              </a:rPr>
              <a:t>ИКТ-компетентности.</a:t>
            </a:r>
          </a:p>
        </p:txBody>
      </p:sp>
    </p:spTree>
    <p:extLst>
      <p:ext uri="{BB962C8B-B14F-4D97-AF65-F5344CB8AC3E}">
        <p14:creationId xmlns:p14="http://schemas.microsoft.com/office/powerpoint/2010/main" val="362383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037493" y="2127737"/>
            <a:ext cx="9618785" cy="1767254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371600" y="596899"/>
            <a:ext cx="8978900" cy="871415"/>
          </a:xfrm>
          <a:prstGeom prst="roundRect">
            <a:avLst/>
          </a:prstGeom>
          <a:solidFill>
            <a:srgbClr val="F2605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Распоряжение об установлении / отказе установлении категории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54016" y="2505804"/>
            <a:ext cx="2903415" cy="914401"/>
          </a:xfrm>
          <a:prstGeom prst="roundRect">
            <a:avLst/>
          </a:prstGeom>
          <a:solidFill>
            <a:srgbClr val="F26053"/>
          </a:solidFill>
          <a:ln>
            <a:solidFill>
              <a:srgbClr val="F260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Электронное портфолио</a:t>
            </a:r>
          </a:p>
          <a:p>
            <a:pPr algn="ctr"/>
            <a:r>
              <a:rPr lang="ru-RU" sz="2800" dirty="0" smtClean="0"/>
              <a:t>(90 баллов)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48385" y="2505804"/>
            <a:ext cx="3184532" cy="914401"/>
          </a:xfrm>
          <a:prstGeom prst="roundRect">
            <a:avLst/>
          </a:prstGeom>
          <a:solidFill>
            <a:srgbClr val="313959"/>
          </a:solidFill>
          <a:ln>
            <a:solidFill>
              <a:srgbClr val="313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Компьютерное тестирование</a:t>
            </a:r>
          </a:p>
          <a:p>
            <a:pPr algn="ctr"/>
            <a:r>
              <a:rPr lang="ru-RU" sz="2800" dirty="0" smtClean="0"/>
              <a:t>(50 баллов)</a:t>
            </a:r>
          </a:p>
        </p:txBody>
      </p:sp>
      <p:sp>
        <p:nvSpPr>
          <p:cNvPr id="7" name="Крест 6"/>
          <p:cNvSpPr/>
          <p:nvPr/>
        </p:nvSpPr>
        <p:spPr>
          <a:xfrm>
            <a:off x="5320323" y="2409089"/>
            <a:ext cx="1046285" cy="1011116"/>
          </a:xfrm>
          <a:prstGeom prst="plus">
            <a:avLst>
              <a:gd name="adj" fmla="val 43487"/>
            </a:avLst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313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653360" y="5081953"/>
            <a:ext cx="4642339" cy="1055077"/>
          </a:xfrm>
          <a:prstGeom prst="roundRect">
            <a:avLst/>
          </a:prstGeom>
          <a:solidFill>
            <a:srgbClr val="C00000"/>
          </a:solidFill>
          <a:ln>
            <a:solidFill>
              <a:srgbClr val="313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Первая категория – 80 баллов</a:t>
            </a:r>
          </a:p>
          <a:p>
            <a:pPr algn="ctr"/>
            <a:r>
              <a:rPr lang="ru-RU" dirty="0" smtClean="0"/>
              <a:t>Высшая категория – 100 баллов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70958" y="3960933"/>
            <a:ext cx="1072282" cy="1055077"/>
          </a:xfrm>
          <a:prstGeom prst="roundRect">
            <a:avLst/>
          </a:prstGeom>
          <a:solidFill>
            <a:schemeClr val="bg1"/>
          </a:solidFill>
          <a:ln>
            <a:solidFill>
              <a:srgbClr val="313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0" dirty="0">
                <a:solidFill>
                  <a:schemeClr val="tx1"/>
                </a:solidFill>
              </a:rPr>
              <a:t>=</a:t>
            </a:r>
            <a:endParaRPr lang="ru-RU" sz="15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21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0446" y="2250439"/>
            <a:ext cx="7977553" cy="1036973"/>
          </a:xfrm>
        </p:spPr>
        <p:txBody>
          <a:bodyPr>
            <a:normAutofit/>
          </a:bodyPr>
          <a:lstStyle/>
          <a:p>
            <a:r>
              <a:rPr lang="ru-RU" dirty="0"/>
              <a:t>Спасибо за внимание</a:t>
            </a:r>
            <a:r>
              <a:rPr lang="ru-RU" dirty="0" smtClean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17314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354E47B6-7455-4C24-9F17-83BACBC97961}" vid="{2B6C2D01-8C5C-40BE-826F-E0EB82D74A3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1028</TotalTime>
  <Words>284</Words>
  <Application>Microsoft Office PowerPoint</Application>
  <PresentationFormat>Широкоэкранный</PresentationFormat>
  <Paragraphs>44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Circe</vt:lpstr>
      <vt:lpstr>Circe Bold</vt:lpstr>
      <vt:lpstr>Circe Light</vt:lpstr>
      <vt:lpstr>Тема1</vt:lpstr>
      <vt:lpstr>Аттестация педагогических работников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РЕГИОНАЛЬНАЯ СИСТЕМА  ОЦЕНКИ КАЧЕСТВА ОБРАЗОВАНИЯ РЕСПУБЛИКИ ДАГЕСТАН</dc:title>
  <dc:creator>HP3</dc:creator>
  <cp:lastModifiedBy>USER8</cp:lastModifiedBy>
  <cp:revision>59</cp:revision>
  <dcterms:created xsi:type="dcterms:W3CDTF">2021-02-12T09:52:09Z</dcterms:created>
  <dcterms:modified xsi:type="dcterms:W3CDTF">2021-08-26T10:41:20Z</dcterms:modified>
</cp:coreProperties>
</file>